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35"/>
  </p:notesMasterIdLst>
  <p:sldIdLst>
    <p:sldId id="256" r:id="rId4"/>
    <p:sldId id="285" r:id="rId5"/>
    <p:sldId id="258" r:id="rId6"/>
    <p:sldId id="288" r:id="rId7"/>
    <p:sldId id="259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61" r:id="rId16"/>
    <p:sldId id="262" r:id="rId17"/>
    <p:sldId id="263" r:id="rId18"/>
    <p:sldId id="264" r:id="rId19"/>
    <p:sldId id="296" r:id="rId20"/>
    <p:sldId id="265" r:id="rId21"/>
    <p:sldId id="297" r:id="rId22"/>
    <p:sldId id="266" r:id="rId23"/>
    <p:sldId id="298" r:id="rId24"/>
    <p:sldId id="267" r:id="rId25"/>
    <p:sldId id="286" r:id="rId26"/>
    <p:sldId id="268" r:id="rId27"/>
    <p:sldId id="269" r:id="rId28"/>
    <p:sldId id="270" r:id="rId29"/>
    <p:sldId id="299" r:id="rId30"/>
    <p:sldId id="300" r:id="rId31"/>
    <p:sldId id="302" r:id="rId32"/>
    <p:sldId id="287" r:id="rId33"/>
    <p:sldId id="27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24CFDC"/>
    <a:srgbClr val="7B8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1" autoAdjust="0"/>
    <p:restoredTop sz="91612" autoAdjust="0"/>
  </p:normalViewPr>
  <p:slideViewPr>
    <p:cSldViewPr snapToGrid="0">
      <p:cViewPr varScale="1">
        <p:scale>
          <a:sx n="65" d="100"/>
          <a:sy n="65" d="100"/>
        </p:scale>
        <p:origin x="796" y="50"/>
      </p:cViewPr>
      <p:guideLst/>
    </p:cSldViewPr>
  </p:slideViewPr>
  <p:outlineViewPr>
    <p:cViewPr>
      <p:scale>
        <a:sx n="33" d="100"/>
        <a:sy n="33" d="100"/>
      </p:scale>
      <p:origin x="0" y="-60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CB33-EC3C-4D31-97EA-E3F1AFA28E5C}" type="datetimeFigureOut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F84A-23D0-468E-95CA-9BD6FC0C98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7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Description the ways of the sum at the same time.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84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However, how to correspond to 1-D representation.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2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However, how to correspond to 1-D representation.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77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42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321-39E9-4451-8DC2-D51126C450E4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A10E-F067-43EF-9688-9F5942723AF4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F58E-85D2-4B1B-9EFE-A348661D1A47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63B7A7-F747-4620-9D0E-53F3A14BA7B3}" type="datetime1">
              <a:rPr lang="en-US" altLang="zh-TW" smtClean="0">
                <a:solidFill>
                  <a:prstClr val="white">
                    <a:alpha val="60000"/>
                  </a:prstClr>
                </a:solidFill>
              </a:rPr>
              <a:t>4/15/2019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DC1-8803-4CF9-B672-471D23C4FCCE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4BB-C8F2-4C55-B8D7-4475A9230A2B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6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7384-002D-48B1-89AD-39042799E554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7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2728-86F6-4AD7-B03C-228A2ECA6542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416A-3147-4540-84B3-5F55B6D3268F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C3A6-C626-43B4-8D4D-9E99CD5757CE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29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34-1388-4173-A332-3DC1323B155E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367-805F-413C-93C7-AE9EC3C2DF1A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E5BC-A593-4E0C-81CB-6BAAD90EEABD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6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23B-F2B4-4B2B-8686-83F4DC854609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FD8-2997-4C4B-908F-F61AFD3A25B8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48C-1922-4AC4-A3F5-DA99B5010D35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2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7754-DB5C-4001-BA98-211F1417E4D0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2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1B34-87F4-42F7-952C-7C0F761F9415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8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9386-1699-4A85-A387-9B38043CC355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97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4A90BE2A-98BD-455E-B24B-B3E060AA5AC3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1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F9FF-C6CA-4970-AEDC-EB111F790CE3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33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758B-AE92-4B8A-8475-31B79B2D95F2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8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1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0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15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7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1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1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51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61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E21C-E39F-4F03-901D-76041277A173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55D1-15E7-4731-849D-6B2BC898F082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19E-03F9-4257-8609-B855D0C2BC93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2152-A42B-4004-B004-CAE23594D53B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5F2-FA24-4CAC-8809-65E739B01DA9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E9C4-8DFC-4F18-AC9D-9F687A191C3A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92BE-9527-4E9E-A672-D2CD2BEC8F24}" type="datetime1">
              <a:rPr lang="en-US" altLang="zh-TW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fld id="{9C7C987A-951F-4F9C-ABC1-CB0D00343357}" type="datetime1">
              <a:rPr lang="en-US" altLang="zh-TW" smtClean="0">
                <a:solidFill>
                  <a:srgbClr val="B31166"/>
                </a:solidFill>
              </a:rPr>
              <a:t>4/15/2019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1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5.JP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88620" y="1210427"/>
            <a:ext cx="9014760" cy="2008236"/>
          </a:xfrm>
        </p:spPr>
        <p:txBody>
          <a:bodyPr/>
          <a:lstStyle/>
          <a:p>
            <a:pPr algn="just"/>
            <a:r>
              <a:rPr lang="en-US" altLang="zh-TW" sz="4000" dirty="0">
                <a:solidFill>
                  <a:srgbClr val="0A8CA6"/>
                </a:solidFill>
              </a:rPr>
              <a:t>Multi-Pointer Co-Attention Networks for Recommendation</a:t>
            </a:r>
            <a:endParaRPr lang="zh-TW" altLang="en-US" sz="4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39842" y="3750732"/>
            <a:ext cx="4312316" cy="1679961"/>
          </a:xfrm>
        </p:spPr>
        <p:txBody>
          <a:bodyPr>
            <a:normAutofit lnSpcReduction="10000"/>
          </a:bodyPr>
          <a:lstStyle/>
          <a:p>
            <a:r>
              <a:rPr lang="en-US" altLang="zh-TW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Advisor: </a:t>
            </a:r>
            <a:r>
              <a:rPr lang="en-US" altLang="zh-TW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Jia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-Ling, </a:t>
            </a:r>
            <a:r>
              <a:rPr lang="en-US" altLang="zh-TW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Koh</a:t>
            </a:r>
            <a:endParaRPr lang="en-US" altLang="zh-TW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Source:  KDD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2018 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Speaker: Shao-</a:t>
            </a:r>
            <a:r>
              <a:rPr lang="en-US" altLang="zh-TW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wei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Huang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Date: 2019/04/15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cap="all">
                <a:solidFill>
                  <a:prstClr val="black"/>
                </a:solidFill>
              </a:rPr>
              <a:pPr/>
              <a:t>1</a:t>
            </a:fld>
            <a:endParaRPr lang="en-US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7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07A1FD72-0EFF-4390-B0CC-E63CED53D120}"/>
              </a:ext>
            </a:extLst>
          </p:cNvPr>
          <p:cNvGrpSpPr/>
          <p:nvPr/>
        </p:nvGrpSpPr>
        <p:grpSpPr>
          <a:xfrm>
            <a:off x="4500000" y="83917"/>
            <a:ext cx="6840000" cy="6480000"/>
            <a:chOff x="5217160" y="93892"/>
            <a:chExt cx="7056120" cy="685800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F91D291-3EAE-40FF-BF96-983211DC3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370" b="19208"/>
            <a:stretch/>
          </p:blipFill>
          <p:spPr>
            <a:xfrm>
              <a:off x="6553740" y="1615440"/>
              <a:ext cx="5147460" cy="4006523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71A0BB3-F93D-4455-90C1-FF6CA859DEE6}"/>
                </a:ext>
              </a:extLst>
            </p:cNvPr>
            <p:cNvSpPr/>
            <p:nvPr/>
          </p:nvSpPr>
          <p:spPr>
            <a:xfrm>
              <a:off x="6556364" y="93892"/>
              <a:ext cx="5148000" cy="6858000"/>
            </a:xfrm>
            <a:prstGeom prst="rect">
              <a:avLst/>
            </a:prstGeom>
            <a:blipFill dpi="0" rotWithShape="1">
              <a:blip r:embed="rId3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ADA4E44B-8F4C-432A-9F1E-D4E38AC27C29}"/>
                </a:ext>
              </a:extLst>
            </p:cNvPr>
            <p:cNvSpPr txBox="1"/>
            <p:nvPr/>
          </p:nvSpPr>
          <p:spPr>
            <a:xfrm>
              <a:off x="5217160" y="2946400"/>
              <a:ext cx="1717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Review-level Representation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B83F2CA2-AD8F-4207-863A-7403E9119457}"/>
                </a:ext>
              </a:extLst>
            </p:cNvPr>
            <p:cNvSpPr txBox="1"/>
            <p:nvPr/>
          </p:nvSpPr>
          <p:spPr>
            <a:xfrm>
              <a:off x="5908040" y="1053515"/>
              <a:ext cx="1717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Word-level Representation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17CC49A9-FD50-4D21-A1F9-7ABE55E17DE3}"/>
                </a:ext>
              </a:extLst>
            </p:cNvPr>
            <p:cNvSpPr txBox="1"/>
            <p:nvPr/>
          </p:nvSpPr>
          <p:spPr>
            <a:xfrm>
              <a:off x="10046280" y="1605280"/>
              <a:ext cx="222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Row/Col Avg Pooling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316DE2D-0B15-43DB-9ED2-68BE6636A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174" t="18798" b="77584"/>
            <a:stretch/>
          </p:blipFill>
          <p:spPr>
            <a:xfrm>
              <a:off x="7489208" y="1367313"/>
              <a:ext cx="4211992" cy="248127"/>
            </a:xfrm>
            <a:prstGeom prst="rect">
              <a:avLst/>
            </a:prstGeom>
          </p:spPr>
        </p:pic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id="{065A740E-1D3D-4D91-8BDE-04978CFE0682}"/>
              </a:ext>
            </a:extLst>
          </p:cNvPr>
          <p:cNvSpPr txBox="1">
            <a:spLocks/>
          </p:cNvSpPr>
          <p:nvPr/>
        </p:nvSpPr>
        <p:spPr bwMode="gray">
          <a:xfrm>
            <a:off x="1134749" y="253866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1200" cap="all" spc="0" normalizeH="0" baseline="0" noProof="0">
                <a:ln>
                  <a:noFill/>
                </a:ln>
                <a:solidFill>
                  <a:srgbClr val="0A8CA6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FRAMEWORK</a:t>
            </a:r>
            <a:endParaRPr kumimoji="0" lang="zh-TW" altLang="en-US" sz="5000" b="0" i="0" u="none" strike="noStrike" kern="1200" cap="all" spc="0" normalizeH="0" baseline="0" noProof="0" dirty="0">
              <a:ln>
                <a:noFill/>
              </a:ln>
              <a:solidFill>
                <a:srgbClr val="0A8CA6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13" name="投影片編號版面配置區 3">
            <a:extLst>
              <a:ext uri="{FF2B5EF4-FFF2-40B4-BE49-F238E27FC236}">
                <a16:creationId xmlns:a16="http://schemas.microsoft.com/office/drawing/2014/main" id="{8EE8D8A6-C67E-4CF8-B6F3-CBDA4E7C8CD7}"/>
              </a:ext>
            </a:extLst>
          </p:cNvPr>
          <p:cNvSpPr txBox="1">
            <a:spLocks/>
          </p:cNvSpPr>
          <p:nvPr/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86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30368F96-8DDA-46D2-87CF-A2C207DF8328}"/>
              </a:ext>
            </a:extLst>
          </p:cNvPr>
          <p:cNvGrpSpPr/>
          <p:nvPr/>
        </p:nvGrpSpPr>
        <p:grpSpPr>
          <a:xfrm>
            <a:off x="4500000" y="72000"/>
            <a:ext cx="6840000" cy="6480000"/>
            <a:chOff x="5217160" y="81280"/>
            <a:chExt cx="7056120" cy="685800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F91D291-3EAE-40FF-BF96-983211DC3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0741"/>
            <a:stretch/>
          </p:blipFill>
          <p:spPr>
            <a:xfrm>
              <a:off x="6553740" y="81280"/>
              <a:ext cx="5147460" cy="1320800"/>
            </a:xfrm>
            <a:prstGeom prst="rect">
              <a:avLst/>
            </a:prstGeom>
          </p:spPr>
        </p:pic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E5370435-1838-44DC-9C2B-4F5CDE19A8C0}"/>
                </a:ext>
              </a:extLst>
            </p:cNvPr>
            <p:cNvGrpSpPr/>
            <p:nvPr/>
          </p:nvGrpSpPr>
          <p:grpSpPr>
            <a:xfrm>
              <a:off x="5217160" y="81280"/>
              <a:ext cx="7056120" cy="6858000"/>
              <a:chOff x="5217160" y="81280"/>
              <a:chExt cx="7056120" cy="685800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1A0BB3-F93D-4455-90C1-FF6CA859DEE6}"/>
                  </a:ext>
                </a:extLst>
              </p:cNvPr>
              <p:cNvSpPr/>
              <p:nvPr/>
            </p:nvSpPr>
            <p:spPr>
              <a:xfrm>
                <a:off x="6553200" y="81280"/>
                <a:ext cx="5148000" cy="6858000"/>
              </a:xfrm>
              <a:prstGeom prst="rect">
                <a:avLst/>
              </a:prstGeom>
              <a:blipFill dpi="0" rotWithShape="1">
                <a:blip r:embed="rId3">
                  <a:alphaModFix amt="3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FB7A7A0-9534-46EA-BA57-F24A665CF03C}"/>
                  </a:ext>
                </a:extLst>
              </p:cNvPr>
              <p:cNvSpPr txBox="1"/>
              <p:nvPr/>
            </p:nvSpPr>
            <p:spPr>
              <a:xfrm>
                <a:off x="5217160" y="2946400"/>
                <a:ext cx="1717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Review-level Representation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A8B5F02-DFFE-44BD-A46B-23D774EC26ED}"/>
                  </a:ext>
                </a:extLst>
              </p:cNvPr>
              <p:cNvSpPr txBox="1"/>
              <p:nvPr/>
            </p:nvSpPr>
            <p:spPr>
              <a:xfrm>
                <a:off x="5908040" y="1053515"/>
                <a:ext cx="1717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Word-level Representation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8ABE6C4-0B80-43DA-A259-70D35A12B91E}"/>
                  </a:ext>
                </a:extLst>
              </p:cNvPr>
              <p:cNvSpPr txBox="1"/>
              <p:nvPr/>
            </p:nvSpPr>
            <p:spPr>
              <a:xfrm>
                <a:off x="10046280" y="1605280"/>
                <a:ext cx="222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Row/Col Avg Pooling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sp>
        <p:nvSpPr>
          <p:cNvPr id="11" name="標題 1">
            <a:extLst>
              <a:ext uri="{FF2B5EF4-FFF2-40B4-BE49-F238E27FC236}">
                <a16:creationId xmlns:a16="http://schemas.microsoft.com/office/drawing/2014/main" id="{38000C93-AE4D-4D5A-897D-BFE12770B995}"/>
              </a:ext>
            </a:extLst>
          </p:cNvPr>
          <p:cNvSpPr txBox="1">
            <a:spLocks/>
          </p:cNvSpPr>
          <p:nvPr/>
        </p:nvSpPr>
        <p:spPr bwMode="gray">
          <a:xfrm>
            <a:off x="1134749" y="253866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1200" cap="all" spc="0" normalizeH="0" baseline="0" noProof="0">
                <a:ln>
                  <a:noFill/>
                </a:ln>
                <a:solidFill>
                  <a:srgbClr val="0A8CA6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FRAMEWORK</a:t>
            </a:r>
            <a:endParaRPr kumimoji="0" lang="zh-TW" altLang="en-US" sz="5000" b="0" i="0" u="none" strike="noStrike" kern="1200" cap="all" spc="0" normalizeH="0" baseline="0" noProof="0" dirty="0">
              <a:ln>
                <a:noFill/>
              </a:ln>
              <a:solidFill>
                <a:srgbClr val="0A8CA6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12" name="投影片編號版面配置區 3">
            <a:extLst>
              <a:ext uri="{FF2B5EF4-FFF2-40B4-BE49-F238E27FC236}">
                <a16:creationId xmlns:a16="http://schemas.microsoft.com/office/drawing/2014/main" id="{0BD59C01-3F1D-4DF6-BE9E-F5EAE955412F}"/>
              </a:ext>
            </a:extLst>
          </p:cNvPr>
          <p:cNvSpPr txBox="1">
            <a:spLocks/>
          </p:cNvSpPr>
          <p:nvPr/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62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EAAD2732-C187-4AEA-8547-CD302C7C9374}"/>
              </a:ext>
            </a:extLst>
          </p:cNvPr>
          <p:cNvGrpSpPr/>
          <p:nvPr/>
        </p:nvGrpSpPr>
        <p:grpSpPr>
          <a:xfrm>
            <a:off x="4500000" y="72000"/>
            <a:ext cx="6840000" cy="6480000"/>
            <a:chOff x="5085080" y="92864"/>
            <a:chExt cx="7056120" cy="6858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4823500-14E4-44C9-A375-4B4EB3FCA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640" y="92864"/>
              <a:ext cx="5147460" cy="6858000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195F322D-7FFD-40BA-9587-1A58619E0BF3}"/>
                </a:ext>
              </a:extLst>
            </p:cNvPr>
            <p:cNvSpPr txBox="1"/>
            <p:nvPr/>
          </p:nvSpPr>
          <p:spPr>
            <a:xfrm>
              <a:off x="5085080" y="2946400"/>
              <a:ext cx="1717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Review-level Representation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443E24EF-F906-4587-B07C-9425E4FBAC90}"/>
                </a:ext>
              </a:extLst>
            </p:cNvPr>
            <p:cNvSpPr txBox="1"/>
            <p:nvPr/>
          </p:nvSpPr>
          <p:spPr>
            <a:xfrm>
              <a:off x="5775960" y="1053515"/>
              <a:ext cx="1717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Word-level Representation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F0FA2569-F9E4-4193-B2CA-F90BED523358}"/>
                </a:ext>
              </a:extLst>
            </p:cNvPr>
            <p:cNvSpPr txBox="1"/>
            <p:nvPr/>
          </p:nvSpPr>
          <p:spPr>
            <a:xfrm>
              <a:off x="9914200" y="1605280"/>
              <a:ext cx="222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Row/Col Avg Pooling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D80107DE-ACD2-41DE-8CD6-256A4E7C1B59}"/>
              </a:ext>
            </a:extLst>
          </p:cNvPr>
          <p:cNvSpPr txBox="1">
            <a:spLocks/>
          </p:cNvSpPr>
          <p:nvPr/>
        </p:nvSpPr>
        <p:spPr bwMode="gray">
          <a:xfrm>
            <a:off x="1134749" y="253866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1200" cap="all" spc="0" normalizeH="0" baseline="0" noProof="0">
                <a:ln>
                  <a:noFill/>
                </a:ln>
                <a:solidFill>
                  <a:srgbClr val="0A8CA6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FRAMEWORK</a:t>
            </a:r>
            <a:endParaRPr kumimoji="0" lang="zh-TW" altLang="en-US" sz="5000" b="0" i="0" u="none" strike="noStrike" kern="1200" cap="all" spc="0" normalizeH="0" baseline="0" noProof="0" dirty="0">
              <a:ln>
                <a:noFill/>
              </a:ln>
              <a:solidFill>
                <a:srgbClr val="0A8CA6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11" name="投影片編號版面配置區 3">
            <a:extLst>
              <a:ext uri="{FF2B5EF4-FFF2-40B4-BE49-F238E27FC236}">
                <a16:creationId xmlns:a16="http://schemas.microsoft.com/office/drawing/2014/main" id="{6B32C3CF-EE77-48AF-96D5-4EF0398A0D59}"/>
              </a:ext>
            </a:extLst>
          </p:cNvPr>
          <p:cNvSpPr txBox="1">
            <a:spLocks/>
          </p:cNvSpPr>
          <p:nvPr/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09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Method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1824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F708220-458F-460F-8B90-F5ABE362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855" y="4305250"/>
            <a:ext cx="6234818" cy="67006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945279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Input Encoding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/>
              <p:cNvSpPr txBox="1">
                <a:spLocks/>
              </p:cNvSpPr>
              <p:nvPr/>
            </p:nvSpPr>
            <p:spPr>
              <a:xfrm>
                <a:off x="1154626" y="2008800"/>
                <a:ext cx="9799320" cy="1640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schemeClr val="tx1"/>
                    </a:solidFill>
                  </a:rPr>
                  <a:t>Each review is represented as a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sum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altLang="zh-TW" sz="2800" dirty="0">
                    <a:solidFill>
                      <a:schemeClr val="tx1"/>
                    </a:solidFill>
                  </a:rPr>
                  <a:t>    of its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constituent word embeddings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altLang="zh-TW" sz="2800" dirty="0">
                    <a:solidFill>
                      <a:srgbClr val="FF0000"/>
                    </a:solidFill>
                  </a:rPr>
                  <a:t>    </a:t>
                </a:r>
                <a:r>
                  <a:rPr lang="en-US" altLang="zh-TW" sz="2800" dirty="0">
                    <a:solidFill>
                      <a:schemeClr val="tx1"/>
                    </a:solidFill>
                  </a:rPr>
                  <a:t>to form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26" y="2008800"/>
                <a:ext cx="9799320" cy="1640415"/>
              </a:xfrm>
              <a:prstGeom prst="rect">
                <a:avLst/>
              </a:prstGeom>
              <a:blipFill>
                <a:blip r:embed="rId4"/>
                <a:stretch>
                  <a:fillRect l="-684" t="-4089" b="-100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>
            <a:extLst>
              <a:ext uri="{FF2B5EF4-FFF2-40B4-BE49-F238E27FC236}">
                <a16:creationId xmlns:a16="http://schemas.microsoft.com/office/drawing/2014/main" id="{0C84D5A9-9D8C-4436-94BD-9508FABFC24C}"/>
              </a:ext>
            </a:extLst>
          </p:cNvPr>
          <p:cNvGrpSpPr/>
          <p:nvPr/>
        </p:nvGrpSpPr>
        <p:grpSpPr>
          <a:xfrm>
            <a:off x="8797497" y="1059794"/>
            <a:ext cx="3194091" cy="4153540"/>
            <a:chOff x="6553200" y="81280"/>
            <a:chExt cx="5148000" cy="6868160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DE6DE63-9AA4-4DDF-9200-030EEA66C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0889"/>
            <a:stretch/>
          </p:blipFill>
          <p:spPr>
            <a:xfrm>
              <a:off x="6553200" y="5638800"/>
              <a:ext cx="5147460" cy="131064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BD6DF98-9A8A-4452-8C4E-E00C83939EC6}"/>
                </a:ext>
              </a:extLst>
            </p:cNvPr>
            <p:cNvSpPr/>
            <p:nvPr/>
          </p:nvSpPr>
          <p:spPr>
            <a:xfrm>
              <a:off x="6553200" y="81280"/>
              <a:ext cx="5148000" cy="6858000"/>
            </a:xfrm>
            <a:prstGeom prst="rect">
              <a:avLst/>
            </a:prstGeom>
            <a:blipFill dpi="0" rotWithShape="1">
              <a:blip r:embed="rId6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FCD3F82-C78C-402A-8B2D-A853A148F644}"/>
                </a:ext>
              </a:extLst>
            </p:cNvPr>
            <p:cNvSpPr/>
            <p:nvPr/>
          </p:nvSpPr>
          <p:spPr>
            <a:xfrm>
              <a:off x="6553200" y="81280"/>
              <a:ext cx="5148000" cy="6857996"/>
            </a:xfrm>
            <a:prstGeom prst="rect">
              <a:avLst/>
            </a:prstGeom>
            <a:blipFill dpi="0" rotWithShape="1">
              <a:blip r:embed="rId6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EF4958AF-E5F0-478B-A129-9E82BE1B0B82}"/>
              </a:ext>
            </a:extLst>
          </p:cNvPr>
          <p:cNvGrpSpPr/>
          <p:nvPr/>
        </p:nvGrpSpPr>
        <p:grpSpPr>
          <a:xfrm>
            <a:off x="95302" y="4213781"/>
            <a:ext cx="5288439" cy="2118462"/>
            <a:chOff x="95302" y="4213781"/>
            <a:chExt cx="5288439" cy="2118462"/>
          </a:xfrm>
        </p:grpSpPr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626DA7B3-2C95-4A9A-9F43-65432655A0EE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flipH="1">
              <a:off x="2543971" y="5448693"/>
              <a:ext cx="674042" cy="4822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978D2582-8738-4CAC-866F-0C4F643B12FC}"/>
                </a:ext>
              </a:extLst>
            </p:cNvPr>
            <p:cNvSpPr txBox="1"/>
            <p:nvPr/>
          </p:nvSpPr>
          <p:spPr>
            <a:xfrm>
              <a:off x="95302" y="5870578"/>
              <a:ext cx="5288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Whether</a:t>
              </a:r>
              <a:r>
                <a:rPr lang="en-US" altLang="zh-TW" sz="2400" dirty="0"/>
                <a:t> to pass this review or not</a:t>
              </a:r>
              <a:endParaRPr lang="zh-TW" altLang="en-US" sz="2400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9E0D911-47EE-4111-957E-CC8E9BDC0779}"/>
                </a:ext>
              </a:extLst>
            </p:cNvPr>
            <p:cNvSpPr/>
            <p:nvPr/>
          </p:nvSpPr>
          <p:spPr>
            <a:xfrm>
              <a:off x="2441542" y="4213781"/>
              <a:ext cx="1552942" cy="12349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D29B6DDB-04EF-4BC0-9B3C-5D54DDD28B99}"/>
              </a:ext>
            </a:extLst>
          </p:cNvPr>
          <p:cNvGrpSpPr/>
          <p:nvPr/>
        </p:nvGrpSpPr>
        <p:grpSpPr>
          <a:xfrm>
            <a:off x="4211129" y="4222761"/>
            <a:ext cx="5685450" cy="2548265"/>
            <a:chOff x="4211129" y="4222761"/>
            <a:chExt cx="5685450" cy="2548265"/>
          </a:xfrm>
        </p:grpSpPr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318CE8A8-4C11-47D8-8CA2-07637F2A3565}"/>
                </a:ext>
              </a:extLst>
            </p:cNvPr>
            <p:cNvCxnSpPr>
              <a:cxnSpLocks/>
              <a:stCxn id="32" idx="2"/>
              <a:endCxn id="39" idx="0"/>
            </p:cNvCxnSpPr>
            <p:nvPr/>
          </p:nvCxnSpPr>
          <p:spPr>
            <a:xfrm>
              <a:off x="6062328" y="5457673"/>
              <a:ext cx="1615628" cy="4823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7F6F2320-48F5-486F-8E10-B591E22FD673}"/>
                </a:ext>
              </a:extLst>
            </p:cNvPr>
            <p:cNvSpPr txBox="1"/>
            <p:nvPr/>
          </p:nvSpPr>
          <p:spPr>
            <a:xfrm>
              <a:off x="5459333" y="5940029"/>
              <a:ext cx="4437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How much </a:t>
              </a:r>
              <a:r>
                <a:rPr lang="en-US" altLang="zh-TW" sz="2400" dirty="0"/>
                <a:t>information will be passed down</a:t>
              </a:r>
              <a:endParaRPr lang="zh-TW" altLang="en-US" sz="2400" dirty="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8DBFC20-6144-49C2-B1EE-7DD4F424BDF9}"/>
                </a:ext>
              </a:extLst>
            </p:cNvPr>
            <p:cNvSpPr/>
            <p:nvPr/>
          </p:nvSpPr>
          <p:spPr>
            <a:xfrm>
              <a:off x="4211129" y="4222761"/>
              <a:ext cx="3702398" cy="12349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D97DDFAC-34CF-4AD6-9B66-4FE6F4A3E43F}"/>
              </a:ext>
            </a:extLst>
          </p:cNvPr>
          <p:cNvSpPr txBox="1"/>
          <p:nvPr/>
        </p:nvSpPr>
        <p:spPr>
          <a:xfrm>
            <a:off x="2743199" y="4959334"/>
            <a:ext cx="6598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d*d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59810C4-261F-434B-A339-672BC655C343}"/>
              </a:ext>
            </a:extLst>
          </p:cNvPr>
          <p:cNvSpPr txBox="1"/>
          <p:nvPr/>
        </p:nvSpPr>
        <p:spPr>
          <a:xfrm>
            <a:off x="3601037" y="4361332"/>
            <a:ext cx="28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9717D10-4676-4CF6-9436-7DB5517AF430}"/>
              </a:ext>
            </a:extLst>
          </p:cNvPr>
          <p:cNvSpPr txBox="1"/>
          <p:nvPr/>
        </p:nvSpPr>
        <p:spPr>
          <a:xfrm>
            <a:off x="6779441" y="4373036"/>
            <a:ext cx="28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F0BFE1B-705E-4A91-AC37-C0DF89DA9470}"/>
              </a:ext>
            </a:extLst>
          </p:cNvPr>
          <p:cNvSpPr txBox="1"/>
          <p:nvPr/>
        </p:nvSpPr>
        <p:spPr>
          <a:xfrm>
            <a:off x="3421929" y="4959334"/>
            <a:ext cx="5984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d*1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14BCAB8-D41E-4F73-8A6B-4D730F0520C3}"/>
              </a:ext>
            </a:extLst>
          </p:cNvPr>
          <p:cNvSpPr txBox="1"/>
          <p:nvPr/>
        </p:nvSpPr>
        <p:spPr>
          <a:xfrm>
            <a:off x="4207108" y="4959334"/>
            <a:ext cx="5984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d*1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A7D1E9B-66E9-448F-AAB6-709BF29137AA}"/>
              </a:ext>
            </a:extLst>
          </p:cNvPr>
          <p:cNvSpPr txBox="1"/>
          <p:nvPr/>
        </p:nvSpPr>
        <p:spPr>
          <a:xfrm>
            <a:off x="5789953" y="4961377"/>
            <a:ext cx="6598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d*d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FBD532B-BBF2-4AF0-A81E-DCB186C55DA5}"/>
              </a:ext>
            </a:extLst>
          </p:cNvPr>
          <p:cNvSpPr txBox="1"/>
          <p:nvPr/>
        </p:nvSpPr>
        <p:spPr>
          <a:xfrm>
            <a:off x="6468683" y="4961377"/>
            <a:ext cx="5984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d*1</a:t>
            </a:r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0878690-5840-4868-99A9-58F849DB36D7}"/>
              </a:ext>
            </a:extLst>
          </p:cNvPr>
          <p:cNvSpPr txBox="1"/>
          <p:nvPr/>
        </p:nvSpPr>
        <p:spPr>
          <a:xfrm>
            <a:off x="7273130" y="4967326"/>
            <a:ext cx="5984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d*1</a:t>
            </a:r>
            <a:endParaRPr lang="zh-TW" altLang="en-US" dirty="0"/>
          </a:p>
        </p:txBody>
      </p:sp>
      <p:sp>
        <p:nvSpPr>
          <p:cNvPr id="41" name="內容版面配置區 2">
            <a:extLst>
              <a:ext uri="{FF2B5EF4-FFF2-40B4-BE49-F238E27FC236}">
                <a16:creationId xmlns:a16="http://schemas.microsoft.com/office/drawing/2014/main" id="{009DAD16-7C07-473C-AD2A-78036EF22FA8}"/>
              </a:ext>
            </a:extLst>
          </p:cNvPr>
          <p:cNvSpPr txBox="1">
            <a:spLocks/>
          </p:cNvSpPr>
          <p:nvPr/>
        </p:nvSpPr>
        <p:spPr>
          <a:xfrm>
            <a:off x="1154626" y="3649215"/>
            <a:ext cx="9799320" cy="210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800" dirty="0">
                <a:solidFill>
                  <a:srgbClr val="FF0000"/>
                </a:solidFill>
              </a:rPr>
              <a:t>First-stage filter</a:t>
            </a:r>
            <a:r>
              <a:rPr lang="zh-TW" altLang="en-US" sz="2800" dirty="0">
                <a:solidFill>
                  <a:schemeClr val="tx1"/>
                </a:solidFill>
              </a:rPr>
              <a:t>：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945279" y="1175299"/>
            <a:ext cx="427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Review-level Co-Attention 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1154626" y="2008800"/>
            <a:ext cx="9799320" cy="279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Calculate an </a:t>
            </a:r>
            <a:r>
              <a:rPr lang="en-US" altLang="zh-TW" sz="2400" dirty="0">
                <a:solidFill>
                  <a:srgbClr val="FF0000"/>
                </a:solidFill>
              </a:rPr>
              <a:t>affinity matrix</a:t>
            </a:r>
            <a:r>
              <a:rPr lang="zh-TW" altLang="en-US" sz="2400" dirty="0">
                <a:solidFill>
                  <a:srgbClr val="FF0000"/>
                </a:solidFill>
              </a:rPr>
              <a:t>：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lvl="1" indent="-34290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l"/>
            </a:pPr>
            <a:r>
              <a:rPr lang="en-US" altLang="zh-TW" sz="2200" dirty="0">
                <a:solidFill>
                  <a:srgbClr val="FF0000"/>
                </a:solidFill>
              </a:rPr>
              <a:t> </a:t>
            </a:r>
          </a:p>
          <a:p>
            <a:pPr lvl="1" indent="-34290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l"/>
            </a:pPr>
            <a:endParaRPr lang="en-US" altLang="zh-TW" sz="2200" dirty="0">
              <a:solidFill>
                <a:srgbClr val="FF0000"/>
              </a:solidFill>
            </a:endParaRPr>
          </a:p>
          <a:p>
            <a:pPr lvl="1" indent="-34290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l"/>
            </a:pPr>
            <a:r>
              <a:rPr lang="en-US" altLang="zh-TW" sz="2200" dirty="0">
                <a:solidFill>
                  <a:srgbClr val="FF0000"/>
                </a:solidFill>
              </a:rPr>
              <a:t> </a:t>
            </a:r>
            <a:r>
              <a:rPr lang="en-US" altLang="zh-TW" sz="2200" dirty="0">
                <a:solidFill>
                  <a:schemeClr val="tx1"/>
                </a:solidFill>
              </a:rPr>
              <a:t>F(.)</a:t>
            </a:r>
            <a:r>
              <a:rPr lang="zh-TW" altLang="en-US" sz="2200" dirty="0">
                <a:solidFill>
                  <a:schemeClr val="tx1"/>
                </a:solidFill>
              </a:rPr>
              <a:t> </a:t>
            </a:r>
            <a:r>
              <a:rPr lang="en-US" altLang="zh-TW" sz="2200" dirty="0">
                <a:solidFill>
                  <a:schemeClr val="tx1"/>
                </a:solidFill>
              </a:rPr>
              <a:t>is a </a:t>
            </a:r>
            <a:r>
              <a:rPr lang="en-US" altLang="zh-TW" sz="2200" dirty="0">
                <a:solidFill>
                  <a:srgbClr val="FF0000"/>
                </a:solidFill>
              </a:rPr>
              <a:t>feed-forward neural </a:t>
            </a:r>
            <a:r>
              <a:rPr lang="en-US" altLang="zh-TW" sz="2200" dirty="0">
                <a:solidFill>
                  <a:schemeClr val="tx1"/>
                </a:solidFill>
              </a:rPr>
              <a:t>function</a:t>
            </a:r>
          </a:p>
          <a:p>
            <a:pPr marL="342900" lvl="1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r>
              <a:rPr lang="en-US" altLang="zh-TW" sz="2200" dirty="0">
                <a:solidFill>
                  <a:schemeClr val="tx1"/>
                </a:solidFill>
              </a:rPr>
              <a:t>      with l layers.</a:t>
            </a:r>
            <a:r>
              <a:rPr lang="en-US" altLang="zh-TW" sz="2400" dirty="0">
                <a:solidFill>
                  <a:srgbClr val="FF0000"/>
                </a:solidFill>
              </a:rPr>
              <a:t>   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82442E31-6C89-4D57-B97A-0910A622FD86}"/>
              </a:ext>
            </a:extLst>
          </p:cNvPr>
          <p:cNvGrpSpPr/>
          <p:nvPr/>
        </p:nvGrpSpPr>
        <p:grpSpPr>
          <a:xfrm>
            <a:off x="8477141" y="162019"/>
            <a:ext cx="2014737" cy="2608628"/>
            <a:chOff x="6553200" y="81280"/>
            <a:chExt cx="5148000" cy="685800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75CAB8E-5C17-4AA0-A0C5-77C26E2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518" b="19260"/>
            <a:stretch/>
          </p:blipFill>
          <p:spPr>
            <a:xfrm>
              <a:off x="6553740" y="4094480"/>
              <a:ext cx="5147460" cy="1524000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A85C889-047F-40FB-B2B6-53D583FF9096}"/>
                </a:ext>
              </a:extLst>
            </p:cNvPr>
            <p:cNvSpPr/>
            <p:nvPr/>
          </p:nvSpPr>
          <p:spPr>
            <a:xfrm>
              <a:off x="6553200" y="81280"/>
              <a:ext cx="5148000" cy="6858000"/>
            </a:xfrm>
            <a:prstGeom prst="rect">
              <a:avLst/>
            </a:prstGeom>
            <a:blipFill dpi="0" rotWithShape="1">
              <a:blip r:embed="rId3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95D63332-FF20-467A-866A-69E07322F788}"/>
              </a:ext>
            </a:extLst>
          </p:cNvPr>
          <p:cNvGrpSpPr/>
          <p:nvPr/>
        </p:nvGrpSpPr>
        <p:grpSpPr>
          <a:xfrm>
            <a:off x="2001828" y="2652624"/>
            <a:ext cx="3253565" cy="516396"/>
            <a:chOff x="1616818" y="2758502"/>
            <a:chExt cx="3253565" cy="51639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5B78D9CF-2884-438D-B77D-6EAF6C321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107"/>
            <a:stretch/>
          </p:blipFill>
          <p:spPr>
            <a:xfrm>
              <a:off x="1616818" y="2758894"/>
              <a:ext cx="1761649" cy="516004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1ABE505A-C1A6-4093-80C0-9337FF557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829" t="-76"/>
            <a:stretch/>
          </p:blipFill>
          <p:spPr>
            <a:xfrm>
              <a:off x="3368842" y="2758502"/>
              <a:ext cx="1337910" cy="516396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921176F1-7E99-45D5-9766-56EF0FD8D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604" r="41089" b="2339"/>
            <a:stretch/>
          </p:blipFill>
          <p:spPr>
            <a:xfrm>
              <a:off x="4660336" y="2770970"/>
              <a:ext cx="210047" cy="503928"/>
            </a:xfrm>
            <a:prstGeom prst="rect">
              <a:avLst/>
            </a:prstGeom>
          </p:spPr>
        </p:pic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BA38139-9F7C-4BA6-8684-854D567EBFCC}"/>
              </a:ext>
            </a:extLst>
          </p:cNvPr>
          <p:cNvSpPr txBox="1"/>
          <p:nvPr/>
        </p:nvSpPr>
        <p:spPr>
          <a:xfrm>
            <a:off x="3696096" y="3244334"/>
            <a:ext cx="5984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d*d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0132C33-23F5-4CBE-B7EB-8F5799C52F0F}"/>
              </a:ext>
            </a:extLst>
          </p:cNvPr>
          <p:cNvSpPr txBox="1"/>
          <p:nvPr/>
        </p:nvSpPr>
        <p:spPr>
          <a:xfrm>
            <a:off x="2940157" y="3244334"/>
            <a:ext cx="6964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1*d</a:t>
            </a:r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9463ABB-7492-42A4-8831-D8C771C204BF}"/>
              </a:ext>
            </a:extLst>
          </p:cNvPr>
          <p:cNvSpPr txBox="1"/>
          <p:nvPr/>
        </p:nvSpPr>
        <p:spPr>
          <a:xfrm>
            <a:off x="4392086" y="3241194"/>
            <a:ext cx="6964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d*1</a:t>
            </a:r>
            <a:endParaRPr lang="zh-TW" altLang="en-US" dirty="0"/>
          </a:p>
        </p:txBody>
      </p:sp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25E9277D-192B-4934-ACB8-C8E6451D8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87089"/>
              </p:ext>
            </p:extLst>
          </p:nvPr>
        </p:nvGraphicFramePr>
        <p:xfrm>
          <a:off x="8104605" y="3355152"/>
          <a:ext cx="3387956" cy="33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89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22826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/>
                        <a:t>5</a:t>
                      </a:r>
                      <a:endParaRPr lang="zh-TW" altLang="en-US" sz="2400" b="0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7119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574292"/>
                  </a:ext>
                </a:extLst>
              </a:tr>
            </a:tbl>
          </a:graphicData>
        </a:graphic>
      </p:graphicFrame>
      <p:sp>
        <p:nvSpPr>
          <p:cNvPr id="29" name="文字方塊 28">
            <a:extLst>
              <a:ext uri="{FF2B5EF4-FFF2-40B4-BE49-F238E27FC236}">
                <a16:creationId xmlns:a16="http://schemas.microsoft.com/office/drawing/2014/main" id="{6D70CF1B-4B39-43FC-A81C-2FB56713CD62}"/>
              </a:ext>
            </a:extLst>
          </p:cNvPr>
          <p:cNvSpPr txBox="1"/>
          <p:nvPr/>
        </p:nvSpPr>
        <p:spPr>
          <a:xfrm>
            <a:off x="7103309" y="3474158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</a:t>
            </a:r>
          </a:p>
          <a:p>
            <a:r>
              <a:rPr lang="en-US" altLang="zh-TW" dirty="0"/>
              <a:t>review1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BF68691-10AC-4D45-A109-01BC16AA0763}"/>
              </a:ext>
            </a:extLst>
          </p:cNvPr>
          <p:cNvSpPr txBox="1"/>
          <p:nvPr/>
        </p:nvSpPr>
        <p:spPr>
          <a:xfrm>
            <a:off x="7103308" y="4268369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</a:t>
            </a:r>
          </a:p>
          <a:p>
            <a:r>
              <a:rPr lang="en-US" altLang="zh-TW" dirty="0"/>
              <a:t>review2</a:t>
            </a:r>
            <a:endParaRPr lang="zh-TW" altLang="en-US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D4AB7CA-4A2B-4BD4-99C8-1497911D0A65}"/>
              </a:ext>
            </a:extLst>
          </p:cNvPr>
          <p:cNvSpPr txBox="1"/>
          <p:nvPr/>
        </p:nvSpPr>
        <p:spPr>
          <a:xfrm>
            <a:off x="7103307" y="5062583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</a:t>
            </a:r>
          </a:p>
          <a:p>
            <a:r>
              <a:rPr lang="en-US" altLang="zh-TW" dirty="0"/>
              <a:t>review3</a:t>
            </a:r>
            <a:endParaRPr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C1F28FF-1964-43F0-BFC3-088DBB627C78}"/>
              </a:ext>
            </a:extLst>
          </p:cNvPr>
          <p:cNvSpPr txBox="1"/>
          <p:nvPr/>
        </p:nvSpPr>
        <p:spPr>
          <a:xfrm>
            <a:off x="7103307" y="5832757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</a:t>
            </a:r>
          </a:p>
          <a:p>
            <a:r>
              <a:rPr lang="en-US" altLang="zh-TW" dirty="0"/>
              <a:t>review4</a:t>
            </a:r>
            <a:endParaRPr lang="zh-TW" altLang="en-US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E1A7CA5D-53D9-490A-A4A9-3E23772B30FA}"/>
              </a:ext>
            </a:extLst>
          </p:cNvPr>
          <p:cNvSpPr txBox="1"/>
          <p:nvPr/>
        </p:nvSpPr>
        <p:spPr>
          <a:xfrm>
            <a:off x="7884629" y="2743211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Item</a:t>
            </a:r>
          </a:p>
          <a:p>
            <a:r>
              <a:rPr lang="en-US" altLang="zh-TW" dirty="0"/>
              <a:t>review1</a:t>
            </a:r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1A41F0F-7845-4D0D-A488-D2A14F0047D3}"/>
              </a:ext>
            </a:extLst>
          </p:cNvPr>
          <p:cNvSpPr txBox="1"/>
          <p:nvPr/>
        </p:nvSpPr>
        <p:spPr>
          <a:xfrm>
            <a:off x="8778364" y="2742643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Item</a:t>
            </a:r>
          </a:p>
          <a:p>
            <a:r>
              <a:rPr lang="en-US" altLang="zh-TW" dirty="0"/>
              <a:t>review2</a:t>
            </a:r>
            <a:endParaRPr lang="zh-TW" altLang="en-US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EA3CE74-A95F-4514-A1B4-263B24899342}"/>
              </a:ext>
            </a:extLst>
          </p:cNvPr>
          <p:cNvSpPr txBox="1"/>
          <p:nvPr/>
        </p:nvSpPr>
        <p:spPr>
          <a:xfrm>
            <a:off x="9763850" y="2725006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Item</a:t>
            </a:r>
          </a:p>
          <a:p>
            <a:r>
              <a:rPr lang="en-US" altLang="zh-TW" dirty="0"/>
              <a:t>review3</a:t>
            </a:r>
            <a:endParaRPr lang="zh-TW" altLang="en-US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7F211FC4-6227-46F4-92DE-7B37111349FC}"/>
              </a:ext>
            </a:extLst>
          </p:cNvPr>
          <p:cNvSpPr txBox="1"/>
          <p:nvPr/>
        </p:nvSpPr>
        <p:spPr>
          <a:xfrm>
            <a:off x="10749336" y="2740256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Item</a:t>
            </a:r>
          </a:p>
          <a:p>
            <a:r>
              <a:rPr lang="en-US" altLang="zh-TW" dirty="0"/>
              <a:t>review4</a:t>
            </a:r>
            <a:endParaRPr lang="zh-TW" altLang="en-US" dirty="0"/>
          </a:p>
        </p:txBody>
      </p:sp>
      <p:sp>
        <p:nvSpPr>
          <p:cNvPr id="40" name="內容版面配置區 2">
            <a:extLst>
              <a:ext uri="{FF2B5EF4-FFF2-40B4-BE49-F238E27FC236}">
                <a16:creationId xmlns:a16="http://schemas.microsoft.com/office/drawing/2014/main" id="{6C760E38-DC7C-4E45-B5CA-B180DCE053F2}"/>
              </a:ext>
            </a:extLst>
          </p:cNvPr>
          <p:cNvSpPr txBox="1">
            <a:spLocks/>
          </p:cNvSpPr>
          <p:nvPr/>
        </p:nvSpPr>
        <p:spPr>
          <a:xfrm>
            <a:off x="1154626" y="4592882"/>
            <a:ext cx="9799320" cy="127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Item review </a:t>
            </a:r>
            <a:r>
              <a:rPr lang="en-US" altLang="zh-TW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2400" dirty="0">
                <a:solidFill>
                  <a:schemeClr val="tx1"/>
                </a:solidFill>
              </a:rPr>
              <a:t>Column </a:t>
            </a:r>
            <a:r>
              <a:rPr lang="en-US" altLang="zh-TW" sz="2400" dirty="0">
                <a:solidFill>
                  <a:srgbClr val="FF0000"/>
                </a:solidFill>
              </a:rPr>
              <a:t>Max pooling.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    User review </a:t>
            </a:r>
            <a:r>
              <a:rPr lang="en-US" altLang="zh-TW" sz="2400" dirty="0">
                <a:solidFill>
                  <a:schemeClr val="tx1"/>
                </a:solidFill>
                <a:sym typeface="Wingdings" panose="05000000000000000000" pitchFamily="2" charset="2"/>
              </a:rPr>
              <a:t> Row 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Max pooling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E972ADAC-1D05-4A01-93F9-7F4191E06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67996"/>
              </p:ext>
            </p:extLst>
          </p:nvPr>
        </p:nvGraphicFramePr>
        <p:xfrm>
          <a:off x="8109387" y="3373354"/>
          <a:ext cx="3387956" cy="33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89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22826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/>
                        <a:t>5</a:t>
                      </a:r>
                      <a:endParaRPr lang="zh-TW" altLang="en-US" sz="2400" b="1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7119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574292"/>
                  </a:ext>
                </a:extLst>
              </a:tr>
            </a:tbl>
          </a:graphicData>
        </a:graphic>
      </p:graphicFrame>
      <p:sp>
        <p:nvSpPr>
          <p:cNvPr id="42" name="文字方塊 41">
            <a:extLst>
              <a:ext uri="{FF2B5EF4-FFF2-40B4-BE49-F238E27FC236}">
                <a16:creationId xmlns:a16="http://schemas.microsoft.com/office/drawing/2014/main" id="{DBB41E70-74F9-4FE2-8153-A23095622C59}"/>
              </a:ext>
            </a:extLst>
          </p:cNvPr>
          <p:cNvSpPr txBox="1"/>
          <p:nvPr/>
        </p:nvSpPr>
        <p:spPr>
          <a:xfrm>
            <a:off x="7101707" y="3482183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</a:t>
            </a:r>
          </a:p>
          <a:p>
            <a:r>
              <a:rPr lang="en-US" altLang="zh-TW" dirty="0"/>
              <a:t>review1</a:t>
            </a:r>
            <a:endParaRPr lang="zh-TW" altLang="en-US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D63A3E7-A4E9-495B-ADF2-FBA0E118B0F7}"/>
              </a:ext>
            </a:extLst>
          </p:cNvPr>
          <p:cNvSpPr txBox="1"/>
          <p:nvPr/>
        </p:nvSpPr>
        <p:spPr>
          <a:xfrm>
            <a:off x="7101706" y="4276394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</a:t>
            </a:r>
          </a:p>
          <a:p>
            <a:r>
              <a:rPr lang="en-US" altLang="zh-TW" dirty="0"/>
              <a:t>review2</a:t>
            </a:r>
            <a:endParaRPr lang="zh-TW" altLang="en-US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DD3726F-CFFF-4F7D-AF4F-66C8A2E0D48B}"/>
              </a:ext>
            </a:extLst>
          </p:cNvPr>
          <p:cNvSpPr txBox="1"/>
          <p:nvPr/>
        </p:nvSpPr>
        <p:spPr>
          <a:xfrm>
            <a:off x="7101705" y="5070608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</a:t>
            </a:r>
          </a:p>
          <a:p>
            <a:r>
              <a:rPr lang="en-US" altLang="zh-TW" dirty="0"/>
              <a:t>review3</a:t>
            </a:r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EA775593-A4FA-4EB1-88DC-3A193A8DCF5A}"/>
              </a:ext>
            </a:extLst>
          </p:cNvPr>
          <p:cNvSpPr txBox="1"/>
          <p:nvPr/>
        </p:nvSpPr>
        <p:spPr>
          <a:xfrm>
            <a:off x="7101705" y="5840782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</a:t>
            </a:r>
          </a:p>
          <a:p>
            <a:r>
              <a:rPr lang="en-US" altLang="zh-TW" dirty="0"/>
              <a:t>review4</a:t>
            </a:r>
            <a:endParaRPr lang="zh-TW" altLang="en-US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E9BE4358-5591-4D3C-9DB8-AEECDAD4E5EC}"/>
              </a:ext>
            </a:extLst>
          </p:cNvPr>
          <p:cNvSpPr txBox="1"/>
          <p:nvPr/>
        </p:nvSpPr>
        <p:spPr>
          <a:xfrm>
            <a:off x="7883027" y="2751236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Item</a:t>
            </a:r>
          </a:p>
          <a:p>
            <a:r>
              <a:rPr lang="en-US" altLang="zh-TW" dirty="0"/>
              <a:t>review1</a:t>
            </a:r>
            <a:endParaRPr lang="zh-TW" altLang="en-US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49A4F9D3-975C-45E4-B926-087E3C2953A5}"/>
              </a:ext>
            </a:extLst>
          </p:cNvPr>
          <p:cNvSpPr txBox="1"/>
          <p:nvPr/>
        </p:nvSpPr>
        <p:spPr>
          <a:xfrm>
            <a:off x="8776762" y="2750668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Item</a:t>
            </a:r>
          </a:p>
          <a:p>
            <a:r>
              <a:rPr lang="en-US" altLang="zh-TW" dirty="0"/>
              <a:t>review2</a:t>
            </a:r>
            <a:endParaRPr lang="zh-TW" altLang="en-US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436AA38-DB15-4780-B61E-7C9E5B139BA6}"/>
              </a:ext>
            </a:extLst>
          </p:cNvPr>
          <p:cNvSpPr txBox="1"/>
          <p:nvPr/>
        </p:nvSpPr>
        <p:spPr>
          <a:xfrm>
            <a:off x="9762248" y="2733031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Item</a:t>
            </a:r>
          </a:p>
          <a:p>
            <a:r>
              <a:rPr lang="en-US" altLang="zh-TW" dirty="0"/>
              <a:t>review3</a:t>
            </a:r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805C628C-1FC2-4C97-A551-9AA141AEA3E5}"/>
              </a:ext>
            </a:extLst>
          </p:cNvPr>
          <p:cNvSpPr txBox="1"/>
          <p:nvPr/>
        </p:nvSpPr>
        <p:spPr>
          <a:xfrm>
            <a:off x="10747734" y="2748281"/>
            <a:ext cx="108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Item</a:t>
            </a:r>
          </a:p>
          <a:p>
            <a:r>
              <a:rPr lang="en-US" altLang="zh-TW" dirty="0"/>
              <a:t>review4</a:t>
            </a:r>
            <a:endParaRPr lang="zh-TW" altLang="en-US" dirty="0"/>
          </a:p>
        </p:txBody>
      </p:sp>
      <p:graphicFrame>
        <p:nvGraphicFramePr>
          <p:cNvPr id="50" name="表格 49">
            <a:extLst>
              <a:ext uri="{FF2B5EF4-FFF2-40B4-BE49-F238E27FC236}">
                <a16:creationId xmlns:a16="http://schemas.microsoft.com/office/drawing/2014/main" id="{8BDF8546-3368-43F0-9BC5-1E81CDEFC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67130"/>
              </p:ext>
            </p:extLst>
          </p:nvPr>
        </p:nvGraphicFramePr>
        <p:xfrm>
          <a:off x="8103003" y="4713019"/>
          <a:ext cx="3387956" cy="8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89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8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087245" y="1749729"/>
            <a:ext cx="6818123" cy="51082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rgbClr val="FF0000"/>
                </a:solidFill>
              </a:rPr>
              <a:t>Use Gumbel-</a:t>
            </a:r>
            <a:r>
              <a:rPr lang="en-US" altLang="zh-TW" sz="2400" dirty="0" err="1">
                <a:solidFill>
                  <a:srgbClr val="FF0000"/>
                </a:solidFill>
              </a:rPr>
              <a:t>softmax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to replace </a:t>
            </a:r>
            <a:r>
              <a:rPr lang="en-US" altLang="zh-TW" sz="2400" dirty="0" err="1">
                <a:solidFill>
                  <a:schemeClr val="tx1"/>
                </a:solidFill>
              </a:rPr>
              <a:t>Softmax</a:t>
            </a:r>
            <a:r>
              <a:rPr lang="en-US" altLang="zh-TW" sz="2400" dirty="0">
                <a:solidFill>
                  <a:schemeClr val="tx1"/>
                </a:solidFill>
              </a:rPr>
              <a:t>.</a:t>
            </a: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1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l"/>
            </a:pPr>
            <a:r>
              <a:rPr lang="en-US" altLang="zh-TW" sz="2200" b="1" dirty="0">
                <a:solidFill>
                  <a:schemeClr val="tx1"/>
                </a:solidFill>
              </a:rPr>
              <a:t>Forward-pass</a:t>
            </a:r>
            <a:r>
              <a:rPr lang="zh-TW" altLang="en-US" sz="2200" dirty="0">
                <a:solidFill>
                  <a:schemeClr val="tx1"/>
                </a:solidFill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</a:rPr>
              <a:t>converting the vector output to a </a:t>
            </a:r>
            <a:r>
              <a:rPr lang="en-US" altLang="zh-TW" sz="2200" dirty="0">
                <a:solidFill>
                  <a:srgbClr val="FF0000"/>
                </a:solidFill>
              </a:rPr>
              <a:t>one-hot vector</a:t>
            </a:r>
            <a:r>
              <a:rPr lang="en-US" altLang="zh-TW" sz="2200" dirty="0">
                <a:solidFill>
                  <a:schemeClr val="tx1"/>
                </a:solidFill>
              </a:rPr>
              <a:t>.</a:t>
            </a:r>
          </a:p>
          <a:p>
            <a:pPr lvl="1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l"/>
            </a:pPr>
            <a:endParaRPr lang="en-US" altLang="zh-TW" sz="2200" dirty="0">
              <a:solidFill>
                <a:schemeClr val="tx1"/>
              </a:solidFill>
            </a:endParaRPr>
          </a:p>
          <a:p>
            <a:pPr lvl="1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l"/>
            </a:pPr>
            <a:r>
              <a:rPr lang="en-US" altLang="zh-TW" sz="2200" b="1" dirty="0">
                <a:solidFill>
                  <a:schemeClr val="tx1"/>
                </a:solidFill>
              </a:rPr>
              <a:t>Backward pass</a:t>
            </a:r>
            <a:r>
              <a:rPr lang="zh-TW" altLang="en-US" sz="2200" dirty="0">
                <a:solidFill>
                  <a:schemeClr val="tx1"/>
                </a:solidFill>
              </a:rPr>
              <a:t>：</a:t>
            </a:r>
            <a:r>
              <a:rPr lang="en-US" altLang="zh-TW" sz="2200" dirty="0">
                <a:solidFill>
                  <a:srgbClr val="FF0000"/>
                </a:solidFill>
              </a:rPr>
              <a:t>maintains the flow of continuous</a:t>
            </a:r>
            <a:r>
              <a:rPr lang="zh-TW" altLang="en-US" sz="2200" dirty="0">
                <a:solidFill>
                  <a:schemeClr val="tx1"/>
                </a:solidFill>
              </a:rPr>
              <a:t> </a:t>
            </a:r>
            <a:r>
              <a:rPr lang="en-US" altLang="zh-TW" sz="2200" dirty="0">
                <a:solidFill>
                  <a:schemeClr val="tx1"/>
                </a:solidFill>
              </a:rPr>
              <a:t>in order to </a:t>
            </a:r>
            <a:r>
              <a:rPr lang="en-US" altLang="zh-TW" sz="2200" dirty="0">
                <a:solidFill>
                  <a:srgbClr val="FF0000"/>
                </a:solidFill>
              </a:rPr>
              <a:t>train the model</a:t>
            </a:r>
            <a:r>
              <a:rPr lang="en-US" altLang="zh-TW" sz="2200" dirty="0">
                <a:solidFill>
                  <a:schemeClr val="tx1"/>
                </a:solidFill>
              </a:rPr>
              <a:t>.</a:t>
            </a:r>
          </a:p>
          <a:p>
            <a:pPr lvl="1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l"/>
            </a:pPr>
            <a:endParaRPr lang="en-US" altLang="zh-TW" sz="2200" dirty="0"/>
          </a:p>
          <a:p>
            <a:pPr lvl="1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l"/>
            </a:pPr>
            <a:endParaRPr lang="en-US" altLang="zh-TW" sz="22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945279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C000"/>
                </a:solidFill>
              </a:rPr>
              <a:t>Review Pointers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29AE44DF-CDB5-44ED-B421-F40C1260012D}"/>
              </a:ext>
            </a:extLst>
          </p:cNvPr>
          <p:cNvGrpSpPr/>
          <p:nvPr/>
        </p:nvGrpSpPr>
        <p:grpSpPr>
          <a:xfrm>
            <a:off x="8340275" y="927099"/>
            <a:ext cx="3387956" cy="3492827"/>
            <a:chOff x="5217160" y="81280"/>
            <a:chExt cx="6484040" cy="6858000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D62581B1-A543-40D4-8C04-2158847EE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3556" b="41333"/>
            <a:stretch/>
          </p:blipFill>
          <p:spPr>
            <a:xfrm>
              <a:off x="6553200" y="3078480"/>
              <a:ext cx="5147460" cy="1036320"/>
            </a:xfrm>
            <a:prstGeom prst="rect">
              <a:avLst/>
            </a:prstGeom>
          </p:spPr>
        </p:pic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B8D3AE46-3853-4226-9B64-361CB501E92A}"/>
                </a:ext>
              </a:extLst>
            </p:cNvPr>
            <p:cNvGrpSpPr/>
            <p:nvPr/>
          </p:nvGrpSpPr>
          <p:grpSpPr>
            <a:xfrm>
              <a:off x="5217160" y="81280"/>
              <a:ext cx="6484040" cy="6858000"/>
              <a:chOff x="5217160" y="81280"/>
              <a:chExt cx="6484040" cy="6858000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BEFF731-6F85-434A-AE72-2EFD47241306}"/>
                  </a:ext>
                </a:extLst>
              </p:cNvPr>
              <p:cNvSpPr/>
              <p:nvPr/>
            </p:nvSpPr>
            <p:spPr>
              <a:xfrm>
                <a:off x="6553200" y="81280"/>
                <a:ext cx="5148000" cy="6858000"/>
              </a:xfrm>
              <a:prstGeom prst="rect">
                <a:avLst/>
              </a:prstGeom>
              <a:blipFill dpi="0" rotWithShape="1">
                <a:blip r:embed="rId3" cstate="print">
                  <a:alphaModFix amt="3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1120291-D180-459F-9096-DFAD179E7CE8}"/>
                  </a:ext>
                </a:extLst>
              </p:cNvPr>
              <p:cNvSpPr txBox="1"/>
              <p:nvPr/>
            </p:nvSpPr>
            <p:spPr>
              <a:xfrm>
                <a:off x="5217160" y="2946400"/>
                <a:ext cx="1717039" cy="52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Review-level Representation</a:t>
                </a:r>
                <a:endParaRPr kumimoji="0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D2B3F1CA-3DFF-41AF-90AF-8F7FBD8D5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32634"/>
              </p:ext>
            </p:extLst>
          </p:nvPr>
        </p:nvGraphicFramePr>
        <p:xfrm>
          <a:off x="85558" y="5307816"/>
          <a:ext cx="3387956" cy="8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89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</a:tbl>
          </a:graphicData>
        </a:graphic>
      </p:graphicFrame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E6823AD0-A007-4C46-8992-ABFE8CF6C402}"/>
              </a:ext>
            </a:extLst>
          </p:cNvPr>
          <p:cNvCxnSpPr>
            <a:cxnSpLocks/>
          </p:cNvCxnSpPr>
          <p:nvPr/>
        </p:nvCxnSpPr>
        <p:spPr>
          <a:xfrm>
            <a:off x="3548930" y="5731056"/>
            <a:ext cx="10326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19A7C6D-7F84-4E82-BDE9-D1A0996BEEC6}"/>
              </a:ext>
            </a:extLst>
          </p:cNvPr>
          <p:cNvSpPr txBox="1"/>
          <p:nvPr/>
        </p:nvSpPr>
        <p:spPr>
          <a:xfrm>
            <a:off x="3416952" y="4987352"/>
            <a:ext cx="119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Gumbel</a:t>
            </a:r>
          </a:p>
          <a:p>
            <a:pPr algn="ctr"/>
            <a:r>
              <a:rPr lang="en-US" altLang="zh-TW" dirty="0" err="1">
                <a:solidFill>
                  <a:srgbClr val="FF0000"/>
                </a:solidFill>
              </a:rPr>
              <a:t>softmax</a:t>
            </a:r>
            <a:endParaRPr lang="zh-TW" altLang="en-US" dirty="0"/>
          </a:p>
        </p:txBody>
      </p:sp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BC7E74EF-B632-4495-8958-CDF8CA9A9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36024"/>
              </p:ext>
            </p:extLst>
          </p:nvPr>
        </p:nvGraphicFramePr>
        <p:xfrm>
          <a:off x="4609905" y="5293106"/>
          <a:ext cx="3387956" cy="8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89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0.06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</a:tbl>
          </a:graphicData>
        </a:graphic>
      </p:graphicFrame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03EDC0C1-32B4-4100-9CEF-ED708C76E5AD}"/>
              </a:ext>
            </a:extLst>
          </p:cNvPr>
          <p:cNvCxnSpPr>
            <a:cxnSpLocks/>
          </p:cNvCxnSpPr>
          <p:nvPr/>
        </p:nvCxnSpPr>
        <p:spPr>
          <a:xfrm>
            <a:off x="8065940" y="5731056"/>
            <a:ext cx="5486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C2F8D2C3-06FA-4E0A-8F8E-0114FCCAF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066006"/>
              </p:ext>
            </p:extLst>
          </p:nvPr>
        </p:nvGraphicFramePr>
        <p:xfrm>
          <a:off x="8746294" y="5293106"/>
          <a:ext cx="3387956" cy="8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89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</a:tbl>
          </a:graphicData>
        </a:graphic>
      </p:graphicFrame>
      <p:sp>
        <p:nvSpPr>
          <p:cNvPr id="48" name="文字方塊 47">
            <a:extLst>
              <a:ext uri="{FF2B5EF4-FFF2-40B4-BE49-F238E27FC236}">
                <a16:creationId xmlns:a16="http://schemas.microsoft.com/office/drawing/2014/main" id="{BCAFB927-BEE3-40E4-A443-B88428085C80}"/>
              </a:ext>
            </a:extLst>
          </p:cNvPr>
          <p:cNvSpPr txBox="1"/>
          <p:nvPr/>
        </p:nvSpPr>
        <p:spPr>
          <a:xfrm>
            <a:off x="7743799" y="4911784"/>
            <a:ext cx="119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One 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hot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584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087245" y="1749729"/>
            <a:ext cx="6818123" cy="510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rgbClr val="FF0000"/>
                </a:solidFill>
              </a:rPr>
              <a:t>Review-level representation</a:t>
            </a:r>
            <a:r>
              <a:rPr lang="zh-TW" altLang="en-US" sz="2400" dirty="0">
                <a:solidFill>
                  <a:schemeClr val="tx1"/>
                </a:solidFill>
              </a:rPr>
              <a:t>：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402336" lvl="1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200" dirty="0"/>
          </a:p>
          <a:p>
            <a:pPr lvl="1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l"/>
            </a:pPr>
            <a:endParaRPr lang="en-US" altLang="zh-TW" sz="22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945279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C000"/>
                </a:solidFill>
              </a:rPr>
              <a:t>Review Pointers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29AE44DF-CDB5-44ED-B421-F40C1260012D}"/>
              </a:ext>
            </a:extLst>
          </p:cNvPr>
          <p:cNvGrpSpPr/>
          <p:nvPr/>
        </p:nvGrpSpPr>
        <p:grpSpPr>
          <a:xfrm>
            <a:off x="8221533" y="786264"/>
            <a:ext cx="3691495" cy="3805761"/>
            <a:chOff x="5217160" y="81280"/>
            <a:chExt cx="6484040" cy="6858000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D62581B1-A543-40D4-8C04-2158847EE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3556" b="41333"/>
            <a:stretch/>
          </p:blipFill>
          <p:spPr>
            <a:xfrm>
              <a:off x="6553200" y="3078480"/>
              <a:ext cx="5147460" cy="1036320"/>
            </a:xfrm>
            <a:prstGeom prst="rect">
              <a:avLst/>
            </a:prstGeom>
          </p:spPr>
        </p:pic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B8D3AE46-3853-4226-9B64-361CB501E92A}"/>
                </a:ext>
              </a:extLst>
            </p:cNvPr>
            <p:cNvGrpSpPr/>
            <p:nvPr/>
          </p:nvGrpSpPr>
          <p:grpSpPr>
            <a:xfrm>
              <a:off x="5217160" y="81280"/>
              <a:ext cx="6484040" cy="6858000"/>
              <a:chOff x="5217160" y="81280"/>
              <a:chExt cx="6484040" cy="6858000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BEFF731-6F85-434A-AE72-2EFD47241306}"/>
                  </a:ext>
                </a:extLst>
              </p:cNvPr>
              <p:cNvSpPr/>
              <p:nvPr/>
            </p:nvSpPr>
            <p:spPr>
              <a:xfrm>
                <a:off x="6553200" y="81280"/>
                <a:ext cx="5148000" cy="6858000"/>
              </a:xfrm>
              <a:prstGeom prst="rect">
                <a:avLst/>
              </a:prstGeom>
              <a:blipFill dpi="0" rotWithShape="1">
                <a:blip r:embed="rId3">
                  <a:alphaModFix amt="3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1120291-D180-459F-9096-DFAD179E7CE8}"/>
                  </a:ext>
                </a:extLst>
              </p:cNvPr>
              <p:cNvSpPr txBox="1"/>
              <p:nvPr/>
            </p:nvSpPr>
            <p:spPr>
              <a:xfrm>
                <a:off x="5217160" y="2946399"/>
                <a:ext cx="1717039" cy="644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Review-level Representation</a:t>
                </a:r>
                <a:endParaRPr kumimoji="0" lang="zh-TW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C2F8D2C3-06FA-4E0A-8F8E-0114FCCAF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01168"/>
              </p:ext>
            </p:extLst>
          </p:nvPr>
        </p:nvGraphicFramePr>
        <p:xfrm>
          <a:off x="150934" y="3332057"/>
          <a:ext cx="2361260" cy="5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15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589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4191" marR="74191" marT="37096" marB="3709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4191" marR="74191" marT="37096" marB="3709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4191" marR="74191" marT="37096" marB="3709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4191" marR="74191" marT="37096" marB="37096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04B252D-2573-47E0-9AF8-660F574A376A}"/>
              </a:ext>
            </a:extLst>
          </p:cNvPr>
          <p:cNvSpPr txBox="1"/>
          <p:nvPr/>
        </p:nvSpPr>
        <p:spPr>
          <a:xfrm>
            <a:off x="2816745" y="3223121"/>
            <a:ext cx="4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/>
              <a:t>*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B2333B3-BA0D-4D9C-B37A-05566B281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72250"/>
              </p:ext>
            </p:extLst>
          </p:nvPr>
        </p:nvGraphicFramePr>
        <p:xfrm>
          <a:off x="5447899" y="2775744"/>
          <a:ext cx="247981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811">
                  <a:extLst>
                    <a:ext uri="{9D8B030D-6E8A-4147-A177-3AD203B41FA5}">
                      <a16:colId xmlns:a16="http://schemas.microsoft.com/office/drawing/2014/main" val="3082473987"/>
                    </a:ext>
                  </a:extLst>
                </a:gridCol>
              </a:tblGrid>
              <a:tr h="3561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91008"/>
                  </a:ext>
                </a:extLst>
              </a:tr>
              <a:tr h="3561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85874"/>
                  </a:ext>
                </a:extLst>
              </a:tr>
              <a:tr h="3561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54115"/>
                  </a:ext>
                </a:extLst>
              </a:tr>
              <a:tr h="3561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1622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531BEB3-31E6-49E2-9910-BC965F1B3427}"/>
              </a:ext>
            </a:extLst>
          </p:cNvPr>
          <p:cNvSpPr txBox="1"/>
          <p:nvPr/>
        </p:nvSpPr>
        <p:spPr>
          <a:xfrm>
            <a:off x="3495264" y="2778723"/>
            <a:ext cx="410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 Review1               embedding  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48048C7-FF8D-4460-BB4A-72B97361DDF2}"/>
              </a:ext>
            </a:extLst>
          </p:cNvPr>
          <p:cNvSpPr txBox="1"/>
          <p:nvPr/>
        </p:nvSpPr>
        <p:spPr>
          <a:xfrm>
            <a:off x="3482739" y="3124791"/>
            <a:ext cx="413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Item Review2               embedding 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1492445-C0F6-4656-A374-DD1B3738E48E}"/>
              </a:ext>
            </a:extLst>
          </p:cNvPr>
          <p:cNvSpPr txBox="1"/>
          <p:nvPr/>
        </p:nvSpPr>
        <p:spPr>
          <a:xfrm>
            <a:off x="3482739" y="3497121"/>
            <a:ext cx="425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Item Review3               embedding</a:t>
            </a:r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69949EE-2821-4418-8429-7BF5CE047C28}"/>
              </a:ext>
            </a:extLst>
          </p:cNvPr>
          <p:cNvSpPr txBox="1"/>
          <p:nvPr/>
        </p:nvSpPr>
        <p:spPr>
          <a:xfrm>
            <a:off x="3482739" y="3840189"/>
            <a:ext cx="42507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Item </a:t>
            </a:r>
            <a:r>
              <a:rPr lang="en-US" altLang="zh-TW" dirty="0"/>
              <a:t>Review4               embedding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1EBDACD-A990-48B1-912A-8E18BFF21B10}"/>
              </a:ext>
            </a:extLst>
          </p:cNvPr>
          <p:cNvSpPr txBox="1"/>
          <p:nvPr/>
        </p:nvSpPr>
        <p:spPr>
          <a:xfrm>
            <a:off x="2816745" y="4382890"/>
            <a:ext cx="4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=</a:t>
            </a:r>
            <a:endParaRPr lang="zh-TW" altLang="en-US" sz="6000" dirty="0"/>
          </a:p>
        </p:txBody>
      </p:sp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D7BB2473-F428-45D8-BCB4-970672F43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47710"/>
              </p:ext>
            </p:extLst>
          </p:nvPr>
        </p:nvGraphicFramePr>
        <p:xfrm>
          <a:off x="3820151" y="4748237"/>
          <a:ext cx="247981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811">
                  <a:extLst>
                    <a:ext uri="{9D8B030D-6E8A-4147-A177-3AD203B41FA5}">
                      <a16:colId xmlns:a16="http://schemas.microsoft.com/office/drawing/2014/main" val="3082473987"/>
                    </a:ext>
                  </a:extLst>
                </a:gridCol>
              </a:tblGrid>
              <a:tr h="3561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16224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96D3B039-CDE5-4C3E-A23C-99E2B3C1AD9F}"/>
              </a:ext>
            </a:extLst>
          </p:cNvPr>
          <p:cNvSpPr/>
          <p:nvPr/>
        </p:nvSpPr>
        <p:spPr>
          <a:xfrm>
            <a:off x="86626" y="2264444"/>
            <a:ext cx="8008219" cy="30550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A8C090D-0ECA-4594-B122-0FCE2A01D3BA}"/>
              </a:ext>
            </a:extLst>
          </p:cNvPr>
          <p:cNvSpPr txBox="1"/>
          <p:nvPr/>
        </p:nvSpPr>
        <p:spPr>
          <a:xfrm>
            <a:off x="5909910" y="2370618"/>
            <a:ext cx="186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 dimension</a:t>
            </a:r>
            <a:endParaRPr lang="zh-TW" altLang="en-US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32767A8-05D9-405B-BF4A-0958296CC476}"/>
              </a:ext>
            </a:extLst>
          </p:cNvPr>
          <p:cNvGrpSpPr/>
          <p:nvPr/>
        </p:nvGrpSpPr>
        <p:grpSpPr>
          <a:xfrm>
            <a:off x="1064903" y="5584604"/>
            <a:ext cx="9469196" cy="906462"/>
            <a:chOff x="1064903" y="5584604"/>
            <a:chExt cx="9469196" cy="906462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E13EA53B-B1C1-4266-9491-345F694595BC}"/>
                </a:ext>
              </a:extLst>
            </p:cNvPr>
            <p:cNvGrpSpPr/>
            <p:nvPr/>
          </p:nvGrpSpPr>
          <p:grpSpPr>
            <a:xfrm>
              <a:off x="1064903" y="5597130"/>
              <a:ext cx="9469196" cy="893936"/>
              <a:chOff x="1064903" y="5597130"/>
              <a:chExt cx="9469196" cy="893936"/>
            </a:xfrm>
          </p:grpSpPr>
          <p:sp>
            <p:nvSpPr>
              <p:cNvPr id="28" name="內容版面配置區 2">
                <a:extLst>
                  <a:ext uri="{FF2B5EF4-FFF2-40B4-BE49-F238E27FC236}">
                    <a16:creationId xmlns:a16="http://schemas.microsoft.com/office/drawing/2014/main" id="{8060872C-2BE7-4780-9AE8-21E20611D3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4903" y="5721620"/>
                <a:ext cx="6818123" cy="769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</a:rPr>
                  <a:t>Formula</a:t>
                </a:r>
                <a:r>
                  <a:rPr lang="zh-TW" altLang="en-US" sz="2400" dirty="0">
                    <a:solidFill>
                      <a:schemeClr val="tx1"/>
                    </a:solidFill>
                  </a:rPr>
                  <a:t>：</a:t>
                </a: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marL="0" lvl="0" indent="0" defTabSz="914400">
                  <a:spcBef>
                    <a:spcPts val="0"/>
                  </a:spcBef>
                  <a:buClr>
                    <a:prstClr val="black"/>
                  </a:buClr>
                  <a:buSzTx/>
                  <a:buNone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marL="402336" lvl="1" indent="0" defTabSz="914400">
                  <a:spcBef>
                    <a:spcPts val="0"/>
                  </a:spcBef>
                  <a:buClr>
                    <a:prstClr val="black"/>
                  </a:buClr>
                  <a:buSzTx/>
                  <a:buNone/>
                </a:pPr>
                <a:endParaRPr lang="en-US" altLang="zh-TW" sz="2200" dirty="0"/>
              </a:p>
              <a:p>
                <a:pPr lvl="1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l"/>
                </a:pPr>
                <a:endParaRPr lang="en-US" altLang="zh-TW" sz="2200" dirty="0"/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000" dirty="0"/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000" dirty="0"/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000" dirty="0"/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000" dirty="0"/>
              </a:p>
            </p:txBody>
          </p:sp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980F8661-6D35-40BC-A0C4-90C284EF7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7924" y="5597130"/>
                <a:ext cx="7496175" cy="762000"/>
              </a:xfrm>
              <a:prstGeom prst="rect">
                <a:avLst/>
              </a:prstGeom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31202B5-D59A-4272-99B8-E691FE333F71}"/>
                  </a:ext>
                </a:extLst>
              </p:cNvPr>
              <p:cNvSpPr/>
              <p:nvPr/>
            </p:nvSpPr>
            <p:spPr>
              <a:xfrm>
                <a:off x="5674290" y="5597130"/>
                <a:ext cx="235620" cy="333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FF8F87C-5C83-4E61-8CD8-DFEF70D0AFF0}"/>
                </a:ext>
              </a:extLst>
            </p:cNvPr>
            <p:cNvSpPr/>
            <p:nvPr/>
          </p:nvSpPr>
          <p:spPr>
            <a:xfrm>
              <a:off x="2975294" y="5584604"/>
              <a:ext cx="442358" cy="680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C5FFD13-6C63-4A4D-9DE9-8E54BF83C535}"/>
                </a:ext>
              </a:extLst>
            </p:cNvPr>
            <p:cNvSpPr/>
            <p:nvPr/>
          </p:nvSpPr>
          <p:spPr>
            <a:xfrm>
              <a:off x="7291086" y="5597213"/>
              <a:ext cx="442358" cy="680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8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152620" y="2246387"/>
            <a:ext cx="6776348" cy="2743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Calculate an </a:t>
            </a:r>
            <a:r>
              <a:rPr lang="en-US" altLang="zh-TW" sz="2400" dirty="0">
                <a:solidFill>
                  <a:srgbClr val="FF0000"/>
                </a:solidFill>
              </a:rPr>
              <a:t>affinity matrix</a:t>
            </a:r>
            <a:r>
              <a:rPr lang="zh-TW" altLang="en-US" sz="2400" dirty="0">
                <a:solidFill>
                  <a:srgbClr val="FF0000"/>
                </a:solidFill>
              </a:rPr>
              <a:t>：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32899" y="5013789"/>
            <a:ext cx="9729627" cy="1366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B4F5B68-32D7-4A2D-A802-19230C88AA20}"/>
              </a:ext>
            </a:extLst>
          </p:cNvPr>
          <p:cNvSpPr txBox="1"/>
          <p:nvPr/>
        </p:nvSpPr>
        <p:spPr>
          <a:xfrm>
            <a:off x="3945279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B8580"/>
                </a:solidFill>
              </a:rPr>
              <a:t>Word-level Co-Attention</a:t>
            </a:r>
            <a:endParaRPr lang="zh-TW" altLang="en-US" sz="2400" b="1" dirty="0">
              <a:solidFill>
                <a:srgbClr val="7B8580"/>
              </a:solidFill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B0E844A-A262-43FA-A97A-63A680EF6368}"/>
              </a:ext>
            </a:extLst>
          </p:cNvPr>
          <p:cNvGrpSpPr/>
          <p:nvPr/>
        </p:nvGrpSpPr>
        <p:grpSpPr>
          <a:xfrm>
            <a:off x="8786605" y="131225"/>
            <a:ext cx="1823467" cy="2367795"/>
            <a:chOff x="6553200" y="81280"/>
            <a:chExt cx="5148000" cy="6858000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0219A332-F3B4-4208-B3B9-E64433E9C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223" b="56148"/>
            <a:stretch/>
          </p:blipFill>
          <p:spPr>
            <a:xfrm>
              <a:off x="6553740" y="1605280"/>
              <a:ext cx="5147460" cy="1483360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D7254EA-DFA5-42D8-BB7C-8A8CB8E7091D}"/>
                </a:ext>
              </a:extLst>
            </p:cNvPr>
            <p:cNvSpPr/>
            <p:nvPr/>
          </p:nvSpPr>
          <p:spPr>
            <a:xfrm>
              <a:off x="6553200" y="81280"/>
              <a:ext cx="5148000" cy="6858000"/>
            </a:xfrm>
            <a:prstGeom prst="rect">
              <a:avLst/>
            </a:prstGeom>
            <a:blipFill dpi="0" rotWithShape="1">
              <a:blip r:embed="rId3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E6A142A5-E9B3-44EA-BD1A-E7F2A6BCD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55" t="19111" r="76018" b="77778"/>
            <a:stretch/>
          </p:blipFill>
          <p:spPr>
            <a:xfrm>
              <a:off x="7498932" y="1396816"/>
              <a:ext cx="284500" cy="213361"/>
            </a:xfrm>
            <a:prstGeom prst="rect">
              <a:avLst/>
            </a:prstGeom>
          </p:spPr>
        </p:pic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ECBE611C-3581-4BB7-8792-582D70011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205" t="19111" r="40590" b="77777"/>
            <a:stretch/>
          </p:blipFill>
          <p:spPr>
            <a:xfrm>
              <a:off x="9233880" y="1391920"/>
              <a:ext cx="370840" cy="213360"/>
            </a:xfrm>
            <a:prstGeom prst="rect">
              <a:avLst/>
            </a:prstGeom>
          </p:spPr>
        </p:pic>
      </p:grpSp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5FE59A83-1D9E-4341-80FC-259707A7F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282543"/>
              </p:ext>
            </p:extLst>
          </p:nvPr>
        </p:nvGraphicFramePr>
        <p:xfrm>
          <a:off x="8104605" y="3355152"/>
          <a:ext cx="3387956" cy="33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89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22826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/>
                        <a:t>5</a:t>
                      </a:r>
                      <a:endParaRPr lang="zh-TW" altLang="en-US" sz="2400" b="0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7119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574292"/>
                  </a:ext>
                </a:extLst>
              </a:tr>
            </a:tbl>
          </a:graphicData>
        </a:graphic>
      </p:graphicFrame>
      <p:sp>
        <p:nvSpPr>
          <p:cNvPr id="42" name="文字方塊 41">
            <a:extLst>
              <a:ext uri="{FF2B5EF4-FFF2-40B4-BE49-F238E27FC236}">
                <a16:creationId xmlns:a16="http://schemas.microsoft.com/office/drawing/2014/main" id="{D81BB648-5C2D-4C7B-8F15-E9B088FF4F10}"/>
              </a:ext>
            </a:extLst>
          </p:cNvPr>
          <p:cNvSpPr txBox="1"/>
          <p:nvPr/>
        </p:nvSpPr>
        <p:spPr>
          <a:xfrm>
            <a:off x="6959601" y="3424054"/>
            <a:ext cx="123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User</a:t>
            </a:r>
          </a:p>
          <a:p>
            <a:pPr algn="ctr"/>
            <a:r>
              <a:rPr lang="en-US" altLang="zh-TW" dirty="0"/>
              <a:t>Review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W1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81DFF192-5DDA-49DF-98C0-25156EEC8288}"/>
              </a:ext>
            </a:extLst>
          </p:cNvPr>
          <p:cNvSpPr txBox="1"/>
          <p:nvPr/>
        </p:nvSpPr>
        <p:spPr>
          <a:xfrm>
            <a:off x="6959600" y="4218265"/>
            <a:ext cx="123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User</a:t>
            </a:r>
          </a:p>
          <a:p>
            <a:pPr algn="ctr"/>
            <a:r>
              <a:rPr lang="en-US" altLang="zh-TW" dirty="0"/>
              <a:t>Review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W2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C1142329-0C42-469E-9516-11723A3EC5A5}"/>
              </a:ext>
            </a:extLst>
          </p:cNvPr>
          <p:cNvSpPr txBox="1"/>
          <p:nvPr/>
        </p:nvSpPr>
        <p:spPr>
          <a:xfrm>
            <a:off x="6959599" y="5012479"/>
            <a:ext cx="123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User</a:t>
            </a:r>
          </a:p>
          <a:p>
            <a:pPr algn="ctr"/>
            <a:r>
              <a:rPr lang="en-US" altLang="zh-TW" dirty="0"/>
              <a:t>Review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W3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5A4D7BE3-BCEA-435C-8D95-3147CBBAB1AF}"/>
              </a:ext>
            </a:extLst>
          </p:cNvPr>
          <p:cNvSpPr txBox="1"/>
          <p:nvPr/>
        </p:nvSpPr>
        <p:spPr>
          <a:xfrm>
            <a:off x="6959599" y="5782653"/>
            <a:ext cx="123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User</a:t>
            </a:r>
          </a:p>
          <a:p>
            <a:pPr algn="ctr"/>
            <a:r>
              <a:rPr lang="en-US" altLang="zh-TW" dirty="0"/>
              <a:t>Review </a:t>
            </a:r>
            <a:r>
              <a:rPr lang="en-US" altLang="zh-TW" dirty="0">
                <a:solidFill>
                  <a:srgbClr val="FF0000"/>
                </a:solidFill>
              </a:rPr>
              <a:t>W4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F771B26-D4BE-4122-B9C4-E489BEBE39E1}"/>
              </a:ext>
            </a:extLst>
          </p:cNvPr>
          <p:cNvSpPr txBox="1"/>
          <p:nvPr/>
        </p:nvSpPr>
        <p:spPr>
          <a:xfrm>
            <a:off x="7964019" y="2488907"/>
            <a:ext cx="10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Item</a:t>
            </a:r>
          </a:p>
          <a:p>
            <a:pPr algn="ctr"/>
            <a:r>
              <a:rPr lang="en-US" altLang="zh-TW" dirty="0"/>
              <a:t>Review </a:t>
            </a:r>
            <a:r>
              <a:rPr lang="en-US" altLang="zh-TW" dirty="0">
                <a:solidFill>
                  <a:srgbClr val="FF0000"/>
                </a:solidFill>
              </a:rPr>
              <a:t>W1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DC4E0415-2942-4C30-B336-D9A28281A0FE}"/>
              </a:ext>
            </a:extLst>
          </p:cNvPr>
          <p:cNvSpPr txBox="1"/>
          <p:nvPr/>
        </p:nvSpPr>
        <p:spPr>
          <a:xfrm>
            <a:off x="8812781" y="2499170"/>
            <a:ext cx="10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Item</a:t>
            </a:r>
          </a:p>
          <a:p>
            <a:pPr algn="ctr"/>
            <a:r>
              <a:rPr lang="en-US" altLang="zh-TW" dirty="0"/>
              <a:t>Review </a:t>
            </a:r>
            <a:r>
              <a:rPr lang="en-US" altLang="zh-TW" dirty="0">
                <a:solidFill>
                  <a:srgbClr val="FF0000"/>
                </a:solidFill>
              </a:rPr>
              <a:t>W2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95265A93-43F3-4081-92BE-8B69841ECBF2}"/>
              </a:ext>
            </a:extLst>
          </p:cNvPr>
          <p:cNvSpPr txBox="1"/>
          <p:nvPr/>
        </p:nvSpPr>
        <p:spPr>
          <a:xfrm>
            <a:off x="9661543" y="2482330"/>
            <a:ext cx="10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Item</a:t>
            </a:r>
          </a:p>
          <a:p>
            <a:pPr algn="ctr"/>
            <a:r>
              <a:rPr lang="en-US" altLang="zh-TW" dirty="0"/>
              <a:t>Review </a:t>
            </a:r>
            <a:r>
              <a:rPr lang="en-US" altLang="zh-TW" dirty="0">
                <a:solidFill>
                  <a:srgbClr val="FF0000"/>
                </a:solidFill>
              </a:rPr>
              <a:t>W3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93F4514-3F3E-4344-87DE-E11E714BBB50}"/>
              </a:ext>
            </a:extLst>
          </p:cNvPr>
          <p:cNvSpPr txBox="1"/>
          <p:nvPr/>
        </p:nvSpPr>
        <p:spPr>
          <a:xfrm>
            <a:off x="10545356" y="2488907"/>
            <a:ext cx="10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Item</a:t>
            </a:r>
          </a:p>
          <a:p>
            <a:pPr algn="ctr"/>
            <a:r>
              <a:rPr lang="en-US" altLang="zh-TW" dirty="0"/>
              <a:t>Review </a:t>
            </a:r>
            <a:r>
              <a:rPr lang="en-US" altLang="zh-TW" dirty="0">
                <a:solidFill>
                  <a:srgbClr val="FF0000"/>
                </a:solidFill>
              </a:rPr>
              <a:t>W4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0" name="內容版面配置區 2">
            <a:extLst>
              <a:ext uri="{FF2B5EF4-FFF2-40B4-BE49-F238E27FC236}">
                <a16:creationId xmlns:a16="http://schemas.microsoft.com/office/drawing/2014/main" id="{4A150F91-7F0E-44D8-B1A7-5C96DAC1438E}"/>
              </a:ext>
            </a:extLst>
          </p:cNvPr>
          <p:cNvSpPr txBox="1">
            <a:spLocks/>
          </p:cNvSpPr>
          <p:nvPr/>
        </p:nvSpPr>
        <p:spPr>
          <a:xfrm>
            <a:off x="1152620" y="2786007"/>
            <a:ext cx="9799320" cy="127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User review </a:t>
            </a:r>
            <a:r>
              <a:rPr lang="en-US" altLang="zh-TW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2400" dirty="0">
                <a:solidFill>
                  <a:schemeClr val="tx1"/>
                </a:solidFill>
              </a:rPr>
              <a:t>Column </a:t>
            </a:r>
            <a:r>
              <a:rPr lang="en-US" altLang="zh-TW" sz="2400" dirty="0">
                <a:solidFill>
                  <a:srgbClr val="FF0000"/>
                </a:solidFill>
              </a:rPr>
              <a:t>Avg pooling.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    Item review </a:t>
            </a:r>
            <a:r>
              <a:rPr lang="en-US" altLang="zh-TW" sz="2400" dirty="0">
                <a:solidFill>
                  <a:schemeClr val="tx1"/>
                </a:solidFill>
                <a:sym typeface="Wingdings" panose="05000000000000000000" pitchFamily="2" charset="2"/>
              </a:rPr>
              <a:t> Row 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Avg pooling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graphicFrame>
        <p:nvGraphicFramePr>
          <p:cNvPr id="60" name="表格 59">
            <a:extLst>
              <a:ext uri="{FF2B5EF4-FFF2-40B4-BE49-F238E27FC236}">
                <a16:creationId xmlns:a16="http://schemas.microsoft.com/office/drawing/2014/main" id="{04872018-CE70-42AD-AA3B-A536A2C0F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65631"/>
              </p:ext>
            </p:extLst>
          </p:nvPr>
        </p:nvGraphicFramePr>
        <p:xfrm>
          <a:off x="8112628" y="3353550"/>
          <a:ext cx="3387956" cy="33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89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22826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/>
                        <a:t>5</a:t>
                      </a:r>
                      <a:endParaRPr lang="zh-TW" altLang="en-US" sz="2400" b="0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7119"/>
                  </a:ext>
                </a:extLst>
              </a:tr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574292"/>
                  </a:ext>
                </a:extLst>
              </a:tr>
            </a:tbl>
          </a:graphicData>
        </a:graphic>
      </p:graphicFrame>
      <p:sp>
        <p:nvSpPr>
          <p:cNvPr id="61" name="文字方塊 60">
            <a:extLst>
              <a:ext uri="{FF2B5EF4-FFF2-40B4-BE49-F238E27FC236}">
                <a16:creationId xmlns:a16="http://schemas.microsoft.com/office/drawing/2014/main" id="{39A04C5B-180E-49F5-9908-34445C7452B4}"/>
              </a:ext>
            </a:extLst>
          </p:cNvPr>
          <p:cNvSpPr txBox="1"/>
          <p:nvPr/>
        </p:nvSpPr>
        <p:spPr>
          <a:xfrm>
            <a:off x="6967624" y="3422452"/>
            <a:ext cx="123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User</a:t>
            </a:r>
          </a:p>
          <a:p>
            <a:pPr algn="ctr"/>
            <a:r>
              <a:rPr lang="en-US" altLang="zh-TW" dirty="0"/>
              <a:t>Review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W1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B85BD459-4B63-4723-94D0-ED6A71F6C44A}"/>
              </a:ext>
            </a:extLst>
          </p:cNvPr>
          <p:cNvSpPr txBox="1"/>
          <p:nvPr/>
        </p:nvSpPr>
        <p:spPr>
          <a:xfrm>
            <a:off x="6967623" y="4216663"/>
            <a:ext cx="123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User</a:t>
            </a:r>
          </a:p>
          <a:p>
            <a:pPr algn="ctr"/>
            <a:r>
              <a:rPr lang="en-US" altLang="zh-TW" dirty="0"/>
              <a:t>Review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W2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ACD273E2-551F-4624-8DB5-EA864F71D749}"/>
              </a:ext>
            </a:extLst>
          </p:cNvPr>
          <p:cNvSpPr txBox="1"/>
          <p:nvPr/>
        </p:nvSpPr>
        <p:spPr>
          <a:xfrm>
            <a:off x="6967622" y="5010877"/>
            <a:ext cx="123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User</a:t>
            </a:r>
          </a:p>
          <a:p>
            <a:pPr algn="ctr"/>
            <a:r>
              <a:rPr lang="en-US" altLang="zh-TW" dirty="0"/>
              <a:t>Review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W3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AEF20998-0812-410C-93C2-017E9F40C4A8}"/>
              </a:ext>
            </a:extLst>
          </p:cNvPr>
          <p:cNvSpPr txBox="1"/>
          <p:nvPr/>
        </p:nvSpPr>
        <p:spPr>
          <a:xfrm>
            <a:off x="6967622" y="5781051"/>
            <a:ext cx="123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User</a:t>
            </a:r>
          </a:p>
          <a:p>
            <a:pPr algn="ctr"/>
            <a:r>
              <a:rPr lang="en-US" altLang="zh-TW" dirty="0"/>
              <a:t>Review </a:t>
            </a:r>
            <a:r>
              <a:rPr lang="en-US" altLang="zh-TW" dirty="0">
                <a:solidFill>
                  <a:srgbClr val="FF0000"/>
                </a:solidFill>
              </a:rPr>
              <a:t>W4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FBE85EA9-E03C-4811-95A9-8F444B652CE2}"/>
              </a:ext>
            </a:extLst>
          </p:cNvPr>
          <p:cNvSpPr txBox="1"/>
          <p:nvPr/>
        </p:nvSpPr>
        <p:spPr>
          <a:xfrm>
            <a:off x="7972042" y="2487305"/>
            <a:ext cx="10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Item</a:t>
            </a:r>
          </a:p>
          <a:p>
            <a:pPr algn="ctr"/>
            <a:r>
              <a:rPr lang="en-US" altLang="zh-TW" dirty="0"/>
              <a:t>Review </a:t>
            </a:r>
            <a:r>
              <a:rPr lang="en-US" altLang="zh-TW" dirty="0">
                <a:solidFill>
                  <a:srgbClr val="FF0000"/>
                </a:solidFill>
              </a:rPr>
              <a:t>W1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348EE6E3-97F0-4B47-AF94-0C453740C922}"/>
              </a:ext>
            </a:extLst>
          </p:cNvPr>
          <p:cNvSpPr txBox="1"/>
          <p:nvPr/>
        </p:nvSpPr>
        <p:spPr>
          <a:xfrm>
            <a:off x="8820804" y="2497568"/>
            <a:ext cx="10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Item</a:t>
            </a:r>
          </a:p>
          <a:p>
            <a:pPr algn="ctr"/>
            <a:r>
              <a:rPr lang="en-US" altLang="zh-TW" dirty="0"/>
              <a:t>Review </a:t>
            </a:r>
            <a:r>
              <a:rPr lang="en-US" altLang="zh-TW" dirty="0">
                <a:solidFill>
                  <a:srgbClr val="FF0000"/>
                </a:solidFill>
              </a:rPr>
              <a:t>W2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86A62244-8FFE-44E8-A7E7-2092904BCC55}"/>
              </a:ext>
            </a:extLst>
          </p:cNvPr>
          <p:cNvSpPr txBox="1"/>
          <p:nvPr/>
        </p:nvSpPr>
        <p:spPr>
          <a:xfrm>
            <a:off x="9669566" y="2480728"/>
            <a:ext cx="10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Item</a:t>
            </a:r>
          </a:p>
          <a:p>
            <a:pPr algn="ctr"/>
            <a:r>
              <a:rPr lang="en-US" altLang="zh-TW" dirty="0"/>
              <a:t>Review </a:t>
            </a:r>
            <a:r>
              <a:rPr lang="en-US" altLang="zh-TW" dirty="0">
                <a:solidFill>
                  <a:srgbClr val="FF0000"/>
                </a:solidFill>
              </a:rPr>
              <a:t>W3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498B102A-226E-4ABE-ADA2-1C4BFDA47DB2}"/>
              </a:ext>
            </a:extLst>
          </p:cNvPr>
          <p:cNvSpPr txBox="1"/>
          <p:nvPr/>
        </p:nvSpPr>
        <p:spPr>
          <a:xfrm>
            <a:off x="10553379" y="2487305"/>
            <a:ext cx="10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Item</a:t>
            </a:r>
          </a:p>
          <a:p>
            <a:pPr algn="ctr"/>
            <a:r>
              <a:rPr lang="en-US" altLang="zh-TW" dirty="0"/>
              <a:t>Review </a:t>
            </a:r>
            <a:r>
              <a:rPr lang="en-US" altLang="zh-TW" dirty="0">
                <a:solidFill>
                  <a:srgbClr val="FF0000"/>
                </a:solidFill>
              </a:rPr>
              <a:t>W4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E88C29C2-3436-4D75-A33C-5991335A7D3B}"/>
              </a:ext>
            </a:extLst>
          </p:cNvPr>
          <p:cNvCxnSpPr>
            <a:cxnSpLocks/>
          </p:cNvCxnSpPr>
          <p:nvPr/>
        </p:nvCxnSpPr>
        <p:spPr>
          <a:xfrm flipH="1">
            <a:off x="5405010" y="5013789"/>
            <a:ext cx="15545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表格 68">
            <a:extLst>
              <a:ext uri="{FF2B5EF4-FFF2-40B4-BE49-F238E27FC236}">
                <a16:creationId xmlns:a16="http://schemas.microsoft.com/office/drawing/2014/main" id="{DA491F65-CCC0-4D14-B79D-829311F45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15701"/>
              </p:ext>
            </p:extLst>
          </p:nvPr>
        </p:nvGraphicFramePr>
        <p:xfrm>
          <a:off x="1789847" y="4573351"/>
          <a:ext cx="3387956" cy="8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89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3.75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4.75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5.75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4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152620" y="1820504"/>
            <a:ext cx="6776348" cy="169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Softmax</a:t>
            </a:r>
            <a:r>
              <a:rPr lang="zh-TW" altLang="en-US" sz="2400" dirty="0">
                <a:solidFill>
                  <a:schemeClr val="tx1"/>
                </a:solidFill>
              </a:rPr>
              <a:t>：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2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32899" y="5013789"/>
            <a:ext cx="9729627" cy="1366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B4F5B68-32D7-4A2D-A802-19230C88AA20}"/>
              </a:ext>
            </a:extLst>
          </p:cNvPr>
          <p:cNvSpPr txBox="1"/>
          <p:nvPr/>
        </p:nvSpPr>
        <p:spPr>
          <a:xfrm>
            <a:off x="3945279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B8580"/>
                </a:solidFill>
              </a:rPr>
              <a:t>Word-level Co-Attention</a:t>
            </a:r>
            <a:endParaRPr lang="zh-TW" altLang="en-US" sz="2400" b="1" dirty="0">
              <a:solidFill>
                <a:srgbClr val="7B8580"/>
              </a:solidFill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B0E844A-A262-43FA-A97A-63A680EF6368}"/>
              </a:ext>
            </a:extLst>
          </p:cNvPr>
          <p:cNvGrpSpPr/>
          <p:nvPr/>
        </p:nvGrpSpPr>
        <p:grpSpPr>
          <a:xfrm>
            <a:off x="8774079" y="131225"/>
            <a:ext cx="1823467" cy="2367795"/>
            <a:chOff x="6553200" y="81280"/>
            <a:chExt cx="5148000" cy="6858000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0219A332-F3B4-4208-B3B9-E64433E9C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223" b="56148"/>
            <a:stretch/>
          </p:blipFill>
          <p:spPr>
            <a:xfrm>
              <a:off x="6553740" y="1605280"/>
              <a:ext cx="5147460" cy="1483360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D7254EA-DFA5-42D8-BB7C-8A8CB8E7091D}"/>
                </a:ext>
              </a:extLst>
            </p:cNvPr>
            <p:cNvSpPr/>
            <p:nvPr/>
          </p:nvSpPr>
          <p:spPr>
            <a:xfrm>
              <a:off x="6553200" y="81280"/>
              <a:ext cx="5148000" cy="6858000"/>
            </a:xfrm>
            <a:prstGeom prst="rect">
              <a:avLst/>
            </a:prstGeom>
            <a:blipFill dpi="0" rotWithShape="1">
              <a:blip r:embed="rId3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E6A142A5-E9B3-44EA-BD1A-E7F2A6BCD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55" t="19111" r="76018" b="77778"/>
            <a:stretch/>
          </p:blipFill>
          <p:spPr>
            <a:xfrm>
              <a:off x="7498932" y="1396816"/>
              <a:ext cx="284500" cy="213361"/>
            </a:xfrm>
            <a:prstGeom prst="rect">
              <a:avLst/>
            </a:prstGeom>
          </p:spPr>
        </p:pic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ECBE611C-3581-4BB7-8792-582D70011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205" t="19111" r="40590" b="77777"/>
            <a:stretch/>
          </p:blipFill>
          <p:spPr>
            <a:xfrm>
              <a:off x="9233880" y="1391920"/>
              <a:ext cx="370840" cy="213360"/>
            </a:xfrm>
            <a:prstGeom prst="rect">
              <a:avLst/>
            </a:prstGeom>
          </p:spPr>
        </p:pic>
      </p:grpSp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604294B5-822A-486E-8EBE-0A12E40DD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84637"/>
              </p:ext>
            </p:extLst>
          </p:nvPr>
        </p:nvGraphicFramePr>
        <p:xfrm>
          <a:off x="1700553" y="2402945"/>
          <a:ext cx="3387956" cy="8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89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</a:rPr>
                        <a:t>3.75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</a:rPr>
                        <a:t>4.75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</a:rPr>
                        <a:t>5.75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</a:tbl>
          </a:graphicData>
        </a:graphic>
      </p:graphicFrame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473DBE45-62AC-43F6-B939-5AA7D0198B38}"/>
              </a:ext>
            </a:extLst>
          </p:cNvPr>
          <p:cNvCxnSpPr>
            <a:cxnSpLocks/>
          </p:cNvCxnSpPr>
          <p:nvPr/>
        </p:nvCxnSpPr>
        <p:spPr>
          <a:xfrm>
            <a:off x="5163925" y="2826185"/>
            <a:ext cx="21262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96912F1-8765-4BA3-8DCF-147EE0238380}"/>
              </a:ext>
            </a:extLst>
          </p:cNvPr>
          <p:cNvSpPr txBox="1"/>
          <p:nvPr/>
        </p:nvSpPr>
        <p:spPr>
          <a:xfrm>
            <a:off x="5260774" y="2030420"/>
            <a:ext cx="193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>
                <a:solidFill>
                  <a:srgbClr val="FF0000"/>
                </a:solidFill>
              </a:rPr>
              <a:t>Softmax</a:t>
            </a:r>
            <a:endParaRPr lang="zh-TW" altLang="en-US" sz="2800" dirty="0"/>
          </a:p>
        </p:txBody>
      </p:sp>
      <p:graphicFrame>
        <p:nvGraphicFramePr>
          <p:cNvPr id="36" name="表格 35">
            <a:extLst>
              <a:ext uri="{FF2B5EF4-FFF2-40B4-BE49-F238E27FC236}">
                <a16:creationId xmlns:a16="http://schemas.microsoft.com/office/drawing/2014/main" id="{13DA64E0-D835-4A1A-ABF7-F58122DE4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16181"/>
              </p:ext>
            </p:extLst>
          </p:nvPr>
        </p:nvGraphicFramePr>
        <p:xfrm>
          <a:off x="7465474" y="2400816"/>
          <a:ext cx="3387956" cy="8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89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846989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846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0.22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0.28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0.17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0.33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828" marR="92828" marT="46415" marB="4641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</a:tbl>
          </a:graphicData>
        </a:graphic>
      </p:graphicFrame>
      <p:sp>
        <p:nvSpPr>
          <p:cNvPr id="40" name="內容版面配置區 2">
            <a:extLst>
              <a:ext uri="{FF2B5EF4-FFF2-40B4-BE49-F238E27FC236}">
                <a16:creationId xmlns:a16="http://schemas.microsoft.com/office/drawing/2014/main" id="{59E1F482-4351-4D51-B745-A53D5EA76FFC}"/>
              </a:ext>
            </a:extLst>
          </p:cNvPr>
          <p:cNvSpPr txBox="1">
            <a:spLocks/>
          </p:cNvSpPr>
          <p:nvPr/>
        </p:nvSpPr>
        <p:spPr>
          <a:xfrm>
            <a:off x="1196400" y="3452836"/>
            <a:ext cx="6776348" cy="2743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rgbClr val="FF0000"/>
                </a:solidFill>
              </a:rPr>
              <a:t>Word-level representation</a:t>
            </a:r>
            <a:r>
              <a:rPr lang="zh-TW" altLang="en-US" sz="2400" dirty="0">
                <a:solidFill>
                  <a:schemeClr val="tx1"/>
                </a:solidFill>
              </a:rPr>
              <a:t>：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2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graphicFrame>
        <p:nvGraphicFramePr>
          <p:cNvPr id="81" name="表格 80">
            <a:extLst>
              <a:ext uri="{FF2B5EF4-FFF2-40B4-BE49-F238E27FC236}">
                <a16:creationId xmlns:a16="http://schemas.microsoft.com/office/drawing/2014/main" id="{0E130203-A036-4C2A-98AB-F70A71CE0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96397"/>
              </p:ext>
            </p:extLst>
          </p:nvPr>
        </p:nvGraphicFramePr>
        <p:xfrm>
          <a:off x="213563" y="4785073"/>
          <a:ext cx="2552124" cy="70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031">
                  <a:extLst>
                    <a:ext uri="{9D8B030D-6E8A-4147-A177-3AD203B41FA5}">
                      <a16:colId xmlns:a16="http://schemas.microsoft.com/office/drawing/2014/main" val="4097326964"/>
                    </a:ext>
                  </a:extLst>
                </a:gridCol>
                <a:gridCol w="638031">
                  <a:extLst>
                    <a:ext uri="{9D8B030D-6E8A-4147-A177-3AD203B41FA5}">
                      <a16:colId xmlns:a16="http://schemas.microsoft.com/office/drawing/2014/main" val="2144113116"/>
                    </a:ext>
                  </a:extLst>
                </a:gridCol>
                <a:gridCol w="638031">
                  <a:extLst>
                    <a:ext uri="{9D8B030D-6E8A-4147-A177-3AD203B41FA5}">
                      <a16:colId xmlns:a16="http://schemas.microsoft.com/office/drawing/2014/main" val="3528542366"/>
                    </a:ext>
                  </a:extLst>
                </a:gridCol>
                <a:gridCol w="638031">
                  <a:extLst>
                    <a:ext uri="{9D8B030D-6E8A-4147-A177-3AD203B41FA5}">
                      <a16:colId xmlns:a16="http://schemas.microsoft.com/office/drawing/2014/main" val="3558639689"/>
                    </a:ext>
                  </a:extLst>
                </a:gridCol>
              </a:tblGrid>
              <a:tr h="7020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</a:rPr>
                        <a:t>0.22</a:t>
                      </a:r>
                      <a:endParaRPr lang="zh-TW" alt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4191" marR="74191" marT="37096" marB="3709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</a:rPr>
                        <a:t>0.28</a:t>
                      </a:r>
                      <a:endParaRPr lang="zh-TW" alt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4191" marR="74191" marT="37096" marB="3709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</a:rPr>
                        <a:t>0.17</a:t>
                      </a:r>
                      <a:endParaRPr lang="zh-TW" alt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4191" marR="74191" marT="37096" marB="3709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</a:rPr>
                        <a:t>0.33</a:t>
                      </a:r>
                      <a:endParaRPr lang="zh-TW" alt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4191" marR="74191" marT="37096" marB="37096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341"/>
                  </a:ext>
                </a:extLst>
              </a:tr>
            </a:tbl>
          </a:graphicData>
        </a:graphic>
      </p:graphicFrame>
      <p:sp>
        <p:nvSpPr>
          <p:cNvPr id="82" name="文字方塊 81">
            <a:extLst>
              <a:ext uri="{FF2B5EF4-FFF2-40B4-BE49-F238E27FC236}">
                <a16:creationId xmlns:a16="http://schemas.microsoft.com/office/drawing/2014/main" id="{24A497A6-2E2F-4FD2-B9F5-06FC3A3ACDEE}"/>
              </a:ext>
            </a:extLst>
          </p:cNvPr>
          <p:cNvSpPr txBox="1"/>
          <p:nvPr/>
        </p:nvSpPr>
        <p:spPr>
          <a:xfrm>
            <a:off x="2879375" y="4776345"/>
            <a:ext cx="4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/>
              <a:t>*</a:t>
            </a:r>
          </a:p>
        </p:txBody>
      </p:sp>
      <p:graphicFrame>
        <p:nvGraphicFramePr>
          <p:cNvPr id="83" name="表格 82">
            <a:extLst>
              <a:ext uri="{FF2B5EF4-FFF2-40B4-BE49-F238E27FC236}">
                <a16:creationId xmlns:a16="http://schemas.microsoft.com/office/drawing/2014/main" id="{0D26E950-5900-433D-B7B0-D2ED1D9E4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34059"/>
              </p:ext>
            </p:extLst>
          </p:nvPr>
        </p:nvGraphicFramePr>
        <p:xfrm>
          <a:off x="5510529" y="4328968"/>
          <a:ext cx="247981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811">
                  <a:extLst>
                    <a:ext uri="{9D8B030D-6E8A-4147-A177-3AD203B41FA5}">
                      <a16:colId xmlns:a16="http://schemas.microsoft.com/office/drawing/2014/main" val="3082473987"/>
                    </a:ext>
                  </a:extLst>
                </a:gridCol>
              </a:tblGrid>
              <a:tr h="3561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91008"/>
                  </a:ext>
                </a:extLst>
              </a:tr>
              <a:tr h="3561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85874"/>
                  </a:ext>
                </a:extLst>
              </a:tr>
              <a:tr h="3561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54115"/>
                  </a:ext>
                </a:extLst>
              </a:tr>
              <a:tr h="3561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16224"/>
                  </a:ext>
                </a:extLst>
              </a:tr>
            </a:tbl>
          </a:graphicData>
        </a:graphic>
      </p:graphicFrame>
      <p:sp>
        <p:nvSpPr>
          <p:cNvPr id="84" name="文字方塊 83">
            <a:extLst>
              <a:ext uri="{FF2B5EF4-FFF2-40B4-BE49-F238E27FC236}">
                <a16:creationId xmlns:a16="http://schemas.microsoft.com/office/drawing/2014/main" id="{CBC4C2AC-FA99-4F7C-8048-25BA7B955FDC}"/>
              </a:ext>
            </a:extLst>
          </p:cNvPr>
          <p:cNvSpPr txBox="1"/>
          <p:nvPr/>
        </p:nvSpPr>
        <p:spPr>
          <a:xfrm>
            <a:off x="3557894" y="4331947"/>
            <a:ext cx="412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 Review </a:t>
            </a:r>
            <a:r>
              <a:rPr lang="en-US" altLang="zh-TW" dirty="0">
                <a:solidFill>
                  <a:srgbClr val="FF0000"/>
                </a:solidFill>
              </a:rPr>
              <a:t>W1</a:t>
            </a:r>
            <a:r>
              <a:rPr lang="en-US" altLang="zh-TW" dirty="0"/>
              <a:t>       </a:t>
            </a:r>
            <a:r>
              <a:rPr lang="zh-TW" altLang="en-US" dirty="0"/>
              <a:t>   </a:t>
            </a:r>
            <a:r>
              <a:rPr lang="en-US" altLang="zh-TW" dirty="0"/>
              <a:t>    embedding  </a:t>
            </a:r>
            <a:endParaRPr lang="zh-TW" altLang="en-US" dirty="0"/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31A10185-CE3F-4CD8-82A2-17603D130D72}"/>
              </a:ext>
            </a:extLst>
          </p:cNvPr>
          <p:cNvSpPr txBox="1"/>
          <p:nvPr/>
        </p:nvSpPr>
        <p:spPr>
          <a:xfrm>
            <a:off x="3545369" y="4678015"/>
            <a:ext cx="413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 Review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W2</a:t>
            </a:r>
            <a:r>
              <a:rPr lang="en-US" altLang="zh-TW" dirty="0"/>
              <a:t>              embedding </a:t>
            </a:r>
            <a:endParaRPr lang="zh-TW" altLang="en-US" dirty="0"/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82C0A258-0B4A-437F-A2BD-260120B78723}"/>
              </a:ext>
            </a:extLst>
          </p:cNvPr>
          <p:cNvSpPr txBox="1"/>
          <p:nvPr/>
        </p:nvSpPr>
        <p:spPr>
          <a:xfrm>
            <a:off x="3545369" y="5050345"/>
            <a:ext cx="425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 Review </a:t>
            </a:r>
            <a:r>
              <a:rPr lang="en-US" altLang="zh-TW" dirty="0">
                <a:solidFill>
                  <a:srgbClr val="FF0000"/>
                </a:solidFill>
              </a:rPr>
              <a:t>W3  </a:t>
            </a:r>
            <a:r>
              <a:rPr lang="en-US" altLang="zh-TW" dirty="0"/>
              <a:t>            embedding</a:t>
            </a:r>
            <a:endParaRPr lang="zh-TW" altLang="en-US" dirty="0"/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1BAF8CAF-CA67-40F5-956C-D5488FDFBEDF}"/>
              </a:ext>
            </a:extLst>
          </p:cNvPr>
          <p:cNvSpPr txBox="1"/>
          <p:nvPr/>
        </p:nvSpPr>
        <p:spPr>
          <a:xfrm>
            <a:off x="3545369" y="5393413"/>
            <a:ext cx="42507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 Review </a:t>
            </a:r>
            <a:r>
              <a:rPr lang="en-US" altLang="zh-TW" dirty="0">
                <a:solidFill>
                  <a:srgbClr val="FF0000"/>
                </a:solidFill>
              </a:rPr>
              <a:t>W4</a:t>
            </a:r>
            <a:r>
              <a:rPr lang="en-US" altLang="zh-TW" dirty="0"/>
              <a:t>              embedding</a:t>
            </a:r>
            <a:endParaRPr lang="zh-TW" altLang="en-US" dirty="0"/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D485FAD9-1005-4C83-9646-C9F65F47F7E9}"/>
              </a:ext>
            </a:extLst>
          </p:cNvPr>
          <p:cNvSpPr txBox="1"/>
          <p:nvPr/>
        </p:nvSpPr>
        <p:spPr>
          <a:xfrm>
            <a:off x="2879375" y="5936114"/>
            <a:ext cx="4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=</a:t>
            </a:r>
            <a:endParaRPr lang="zh-TW" altLang="en-US" sz="6000" dirty="0"/>
          </a:p>
        </p:txBody>
      </p:sp>
      <p:graphicFrame>
        <p:nvGraphicFramePr>
          <p:cNvPr id="89" name="表格 88">
            <a:extLst>
              <a:ext uri="{FF2B5EF4-FFF2-40B4-BE49-F238E27FC236}">
                <a16:creationId xmlns:a16="http://schemas.microsoft.com/office/drawing/2014/main" id="{D1467982-1EB0-4720-85B1-A8A604A70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83460"/>
              </p:ext>
            </p:extLst>
          </p:nvPr>
        </p:nvGraphicFramePr>
        <p:xfrm>
          <a:off x="3845203" y="6251357"/>
          <a:ext cx="247981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811">
                  <a:extLst>
                    <a:ext uri="{9D8B030D-6E8A-4147-A177-3AD203B41FA5}">
                      <a16:colId xmlns:a16="http://schemas.microsoft.com/office/drawing/2014/main" val="3082473987"/>
                    </a:ext>
                  </a:extLst>
                </a:gridCol>
              </a:tblGrid>
              <a:tr h="3561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16224"/>
                  </a:ext>
                </a:extLst>
              </a:tr>
            </a:tbl>
          </a:graphicData>
        </a:graphic>
      </p:graphicFrame>
      <p:sp>
        <p:nvSpPr>
          <p:cNvPr id="90" name="矩形 89">
            <a:extLst>
              <a:ext uri="{FF2B5EF4-FFF2-40B4-BE49-F238E27FC236}">
                <a16:creationId xmlns:a16="http://schemas.microsoft.com/office/drawing/2014/main" id="{C0074584-43B0-4FBE-A957-80CCF275C78A}"/>
              </a:ext>
            </a:extLst>
          </p:cNvPr>
          <p:cNvSpPr/>
          <p:nvPr/>
        </p:nvSpPr>
        <p:spPr>
          <a:xfrm>
            <a:off x="149256" y="4011148"/>
            <a:ext cx="8008219" cy="28615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08EFA9E2-0525-4F82-BC0E-B67CA01D11B0}"/>
              </a:ext>
            </a:extLst>
          </p:cNvPr>
          <p:cNvSpPr txBox="1"/>
          <p:nvPr/>
        </p:nvSpPr>
        <p:spPr>
          <a:xfrm>
            <a:off x="5972540" y="3923842"/>
            <a:ext cx="186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 dimension</a:t>
            </a:r>
            <a:endParaRPr lang="zh-TW" altLang="en-US" dirty="0"/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92913D1E-2C7D-4226-883B-FF5CEE954542}"/>
              </a:ext>
            </a:extLst>
          </p:cNvPr>
          <p:cNvGrpSpPr/>
          <p:nvPr/>
        </p:nvGrpSpPr>
        <p:grpSpPr>
          <a:xfrm>
            <a:off x="7285972" y="3292228"/>
            <a:ext cx="3050907" cy="980240"/>
            <a:chOff x="5674290" y="5597130"/>
            <a:chExt cx="3077582" cy="980240"/>
          </a:xfrm>
        </p:grpSpPr>
        <p:sp>
          <p:nvSpPr>
            <p:cNvPr id="103" name="內容版面配置區 2">
              <a:extLst>
                <a:ext uri="{FF2B5EF4-FFF2-40B4-BE49-F238E27FC236}">
                  <a16:creationId xmlns:a16="http://schemas.microsoft.com/office/drawing/2014/main" id="{F7FCEE1E-D64F-408D-A077-CB1127B59918}"/>
                </a:ext>
              </a:extLst>
            </p:cNvPr>
            <p:cNvSpPr txBox="1">
              <a:spLocks/>
            </p:cNvSpPr>
            <p:nvPr/>
          </p:nvSpPr>
          <p:spPr>
            <a:xfrm>
              <a:off x="6467322" y="5807924"/>
              <a:ext cx="2284550" cy="7694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83464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0876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5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spcBef>
                  <a:spcPts val="0"/>
                </a:spcBef>
                <a:buClr>
                  <a:prstClr val="black"/>
                </a:buClr>
                <a:buSzTx/>
                <a:buFont typeface="Wingdings" panose="05000000000000000000" pitchFamily="2" charset="2"/>
                <a:buChar char="Ø"/>
              </a:pPr>
              <a:r>
                <a:rPr lang="en-US" altLang="zh-TW" sz="2400" dirty="0">
                  <a:solidFill>
                    <a:schemeClr val="tx1"/>
                  </a:solidFill>
                </a:rPr>
                <a:t>Formula</a:t>
              </a:r>
              <a:r>
                <a:rPr lang="zh-TW" altLang="en-US" sz="2400" dirty="0">
                  <a:solidFill>
                    <a:schemeClr val="tx1"/>
                  </a:solidFill>
                </a:rPr>
                <a:t>：</a:t>
              </a:r>
              <a:endParaRPr lang="en-US" altLang="zh-TW" sz="2400" dirty="0">
                <a:solidFill>
                  <a:schemeClr val="tx1"/>
                </a:solidFill>
              </a:endParaRPr>
            </a:p>
            <a:p>
              <a:pPr lvl="0" defTabSz="914400">
                <a:spcBef>
                  <a:spcPts val="0"/>
                </a:spcBef>
                <a:buClr>
                  <a:prstClr val="black"/>
                </a:buClr>
                <a:buSzTx/>
                <a:buFont typeface="Wingdings" panose="05000000000000000000" pitchFamily="2" charset="2"/>
                <a:buChar char="Ø"/>
              </a:pPr>
              <a:endParaRPr lang="en-US" altLang="zh-TW" sz="2400" dirty="0">
                <a:solidFill>
                  <a:schemeClr val="tx1"/>
                </a:solidFill>
              </a:endParaRPr>
            </a:p>
            <a:p>
              <a:pPr lvl="0" defTabSz="914400">
                <a:spcBef>
                  <a:spcPts val="0"/>
                </a:spcBef>
                <a:buClr>
                  <a:prstClr val="black"/>
                </a:buClr>
                <a:buSzTx/>
                <a:buFont typeface="Wingdings" panose="05000000000000000000" pitchFamily="2" charset="2"/>
                <a:buChar char="Ø"/>
              </a:pPr>
              <a:endParaRPr lang="en-US" altLang="zh-TW" sz="2400" dirty="0">
                <a:solidFill>
                  <a:schemeClr val="tx1"/>
                </a:solidFill>
              </a:endParaRPr>
            </a:p>
            <a:p>
              <a:pPr lvl="0" defTabSz="914400">
                <a:spcBef>
                  <a:spcPts val="0"/>
                </a:spcBef>
                <a:buClr>
                  <a:prstClr val="black"/>
                </a:buClr>
                <a:buSzTx/>
                <a:buFont typeface="Wingdings" panose="05000000000000000000" pitchFamily="2" charset="2"/>
                <a:buChar char="Ø"/>
              </a:pPr>
              <a:endParaRPr lang="en-US" altLang="zh-TW" sz="2400" dirty="0">
                <a:solidFill>
                  <a:schemeClr val="tx1"/>
                </a:solidFill>
              </a:endParaRPr>
            </a:p>
            <a:p>
              <a:pPr lvl="0" defTabSz="914400">
                <a:spcBef>
                  <a:spcPts val="0"/>
                </a:spcBef>
                <a:buClr>
                  <a:prstClr val="black"/>
                </a:buClr>
                <a:buSzTx/>
                <a:buFont typeface="Wingdings" panose="05000000000000000000" pitchFamily="2" charset="2"/>
                <a:buChar char="Ø"/>
              </a:pPr>
              <a:endParaRPr lang="en-US" altLang="zh-TW" sz="2400" dirty="0">
                <a:solidFill>
                  <a:schemeClr val="tx1"/>
                </a:solidFill>
              </a:endParaRPr>
            </a:p>
            <a:p>
              <a:pPr marL="0" lvl="0" indent="0" defTabSz="914400">
                <a:spcBef>
                  <a:spcPts val="0"/>
                </a:spcBef>
                <a:buClr>
                  <a:prstClr val="black"/>
                </a:buClr>
                <a:buSzTx/>
                <a:buNone/>
              </a:pPr>
              <a:endParaRPr lang="en-US" altLang="zh-TW" sz="2400" dirty="0">
                <a:solidFill>
                  <a:schemeClr val="tx1"/>
                </a:solidFill>
              </a:endParaRPr>
            </a:p>
            <a:p>
              <a:pPr marL="402336" lvl="1" indent="0" defTabSz="914400">
                <a:spcBef>
                  <a:spcPts val="0"/>
                </a:spcBef>
                <a:buClr>
                  <a:prstClr val="black"/>
                </a:buClr>
                <a:buSzTx/>
                <a:buNone/>
              </a:pPr>
              <a:endParaRPr lang="en-US" altLang="zh-TW" sz="2200" dirty="0"/>
            </a:p>
            <a:p>
              <a:pPr lvl="1" defTabSz="914400">
                <a:spcBef>
                  <a:spcPts val="0"/>
                </a:spcBef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</a:pPr>
              <a:endParaRPr lang="en-US" altLang="zh-TW" sz="2200" dirty="0"/>
            </a:p>
            <a:p>
              <a:pPr lvl="0" defTabSz="914400">
                <a:spcBef>
                  <a:spcPts val="0"/>
                </a:spcBef>
                <a:buClr>
                  <a:prstClr val="black"/>
                </a:buClr>
                <a:buSzTx/>
                <a:buFont typeface="Wingdings" panose="05000000000000000000" pitchFamily="2" charset="2"/>
                <a:buChar char="Ø"/>
              </a:pPr>
              <a:endParaRPr lang="en-US" altLang="zh-TW" sz="2000" dirty="0"/>
            </a:p>
            <a:p>
              <a:pPr lvl="0" defTabSz="914400">
                <a:spcBef>
                  <a:spcPts val="0"/>
                </a:spcBef>
                <a:buClr>
                  <a:prstClr val="black"/>
                </a:buClr>
                <a:buSzTx/>
                <a:buFont typeface="Wingdings" panose="05000000000000000000" pitchFamily="2" charset="2"/>
                <a:buChar char="Ø"/>
              </a:pPr>
              <a:endParaRPr lang="en-US" altLang="zh-TW" sz="2000" dirty="0"/>
            </a:p>
            <a:p>
              <a:pPr lvl="0" defTabSz="914400">
                <a:spcBef>
                  <a:spcPts val="0"/>
                </a:spcBef>
                <a:buClr>
                  <a:prstClr val="black"/>
                </a:buClr>
                <a:buSzTx/>
                <a:buFont typeface="Wingdings" panose="05000000000000000000" pitchFamily="2" charset="2"/>
                <a:buChar char="Ø"/>
              </a:pPr>
              <a:endParaRPr lang="en-US" altLang="zh-TW" sz="2000" dirty="0"/>
            </a:p>
            <a:p>
              <a:pPr lvl="0" defTabSz="914400">
                <a:spcBef>
                  <a:spcPts val="0"/>
                </a:spcBef>
                <a:buClr>
                  <a:prstClr val="black"/>
                </a:buClr>
                <a:buSzTx/>
                <a:buFont typeface="Wingdings" panose="05000000000000000000" pitchFamily="2" charset="2"/>
                <a:buChar char="Ø"/>
              </a:pPr>
              <a:endParaRPr lang="en-US" altLang="zh-TW" sz="2000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7723F214-9BE9-4ED3-A96D-90554B27D35C}"/>
                </a:ext>
              </a:extLst>
            </p:cNvPr>
            <p:cNvSpPr/>
            <p:nvPr/>
          </p:nvSpPr>
          <p:spPr>
            <a:xfrm>
              <a:off x="5674290" y="5597130"/>
              <a:ext cx="235620" cy="333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073536E9-E618-4B69-982C-C3042AB07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027" b="1490"/>
          <a:stretch/>
        </p:blipFill>
        <p:spPr>
          <a:xfrm>
            <a:off x="8389763" y="4020136"/>
            <a:ext cx="3563282" cy="62866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C5C76E9-D792-4218-BDCF-E1290C9F3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565" y="4729695"/>
            <a:ext cx="3705598" cy="64081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3E788E6-3D5A-4C1F-826A-2081AE858C87}"/>
              </a:ext>
            </a:extLst>
          </p:cNvPr>
          <p:cNvSpPr/>
          <p:nvPr/>
        </p:nvSpPr>
        <p:spPr>
          <a:xfrm>
            <a:off x="11423737" y="4007610"/>
            <a:ext cx="313151" cy="25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35279A44-B8E8-4A82-AF7E-99EEA3E9F4C2}"/>
              </a:ext>
            </a:extLst>
          </p:cNvPr>
          <p:cNvSpPr/>
          <p:nvPr/>
        </p:nvSpPr>
        <p:spPr>
          <a:xfrm>
            <a:off x="8323565" y="3942375"/>
            <a:ext cx="442358" cy="680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28508D53-DFC9-48C0-9D96-61867E68AD66}"/>
              </a:ext>
            </a:extLst>
          </p:cNvPr>
          <p:cNvSpPr/>
          <p:nvPr/>
        </p:nvSpPr>
        <p:spPr>
          <a:xfrm>
            <a:off x="8323565" y="4752385"/>
            <a:ext cx="442358" cy="680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2" grpId="0"/>
      <p:bldP spid="84" grpId="0"/>
      <p:bldP spid="85" grpId="0"/>
      <p:bldP spid="86" grpId="0"/>
      <p:bldP spid="87" grpId="0"/>
      <p:bldP spid="88" grpId="0"/>
      <p:bldP spid="90" grpId="0" animBg="1"/>
      <p:bldP spid="91" grpId="0"/>
      <p:bldP spid="6" grpId="0" animBg="1"/>
      <p:bldP spid="106" grpId="0" animBg="1"/>
      <p:bldP spid="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088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7398" y="2752627"/>
            <a:ext cx="94268" cy="386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03BA0CD-5F4F-4E66-A3AA-2DF3576197E3}"/>
              </a:ext>
            </a:extLst>
          </p:cNvPr>
          <p:cNvSpPr txBox="1"/>
          <p:nvPr/>
        </p:nvSpPr>
        <p:spPr>
          <a:xfrm>
            <a:off x="3945279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accent2"/>
                </a:solidFill>
              </a:rPr>
              <a:t>Multi-Pointer Learning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內容版面配置區 2">
                <a:extLst>
                  <a:ext uri="{FF2B5EF4-FFF2-40B4-BE49-F238E27FC236}">
                    <a16:creationId xmlns:a16="http://schemas.microsoft.com/office/drawing/2014/main" id="{FBBDA468-56AB-4F42-85A3-7BE2D7840E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2620" y="1820504"/>
                <a:ext cx="10671950" cy="16993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rgbClr val="FF0000"/>
                    </a:solidFill>
                  </a:rPr>
                  <a:t>Runs the Review-level Co-Attention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 times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, with each generating a unique pointer.</a:t>
                </a:r>
              </a:p>
              <a:p>
                <a:pPr marL="0" indent="0" defTabSz="914400">
                  <a:spcBef>
                    <a:spcPts val="0"/>
                  </a:spcBef>
                  <a:buClr>
                    <a:prstClr val="black"/>
                  </a:buClr>
                  <a:buSzTx/>
                  <a:buNone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marL="0" indent="0" defTabSz="914400">
                  <a:spcBef>
                    <a:spcPts val="0"/>
                  </a:spcBef>
                  <a:buClr>
                    <a:prstClr val="black"/>
                  </a:buClr>
                  <a:buSzTx/>
                  <a:buNone/>
                </a:pPr>
                <a:endParaRPr lang="en-US" altLang="zh-TW" sz="2200" dirty="0">
                  <a:solidFill>
                    <a:schemeClr val="tx1"/>
                  </a:solidFill>
                </a:endParaRPr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內容版面配置區 2">
                <a:extLst>
                  <a:ext uri="{FF2B5EF4-FFF2-40B4-BE49-F238E27FC236}">
                    <a16:creationId xmlns:a16="http://schemas.microsoft.com/office/drawing/2014/main" id="{FBBDA468-56AB-4F42-85A3-7BE2D7840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20" y="1820504"/>
                <a:ext cx="10671950" cy="1699312"/>
              </a:xfrm>
              <a:prstGeom prst="rect">
                <a:avLst/>
              </a:prstGeom>
              <a:blipFill>
                <a:blip r:embed="rId3"/>
                <a:stretch>
                  <a:fillRect l="-742" t="-3237" r="-13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群組 39">
            <a:extLst>
              <a:ext uri="{FF2B5EF4-FFF2-40B4-BE49-F238E27FC236}">
                <a16:creationId xmlns:a16="http://schemas.microsoft.com/office/drawing/2014/main" id="{65F08278-36CA-4019-A550-3C9FFA3BAE94}"/>
              </a:ext>
            </a:extLst>
          </p:cNvPr>
          <p:cNvGrpSpPr/>
          <p:nvPr/>
        </p:nvGrpSpPr>
        <p:grpSpPr>
          <a:xfrm>
            <a:off x="638827" y="2670160"/>
            <a:ext cx="4273580" cy="3995556"/>
            <a:chOff x="4551308" y="81280"/>
            <a:chExt cx="7149892" cy="6858000"/>
          </a:xfrm>
        </p:grpSpPr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36727148-DD23-43B2-9603-BF36A41D5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223" b="56148"/>
            <a:stretch/>
          </p:blipFill>
          <p:spPr>
            <a:xfrm>
              <a:off x="6553740" y="1605280"/>
              <a:ext cx="5147460" cy="1483360"/>
            </a:xfrm>
            <a:prstGeom prst="rect">
              <a:avLst/>
            </a:prstGeom>
          </p:spPr>
        </p:pic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1224B795-0FE9-4498-91FC-36F30DEF5157}"/>
                </a:ext>
              </a:extLst>
            </p:cNvPr>
            <p:cNvGrpSpPr/>
            <p:nvPr/>
          </p:nvGrpSpPr>
          <p:grpSpPr>
            <a:xfrm>
              <a:off x="4551308" y="81280"/>
              <a:ext cx="7149892" cy="6858000"/>
              <a:chOff x="4551308" y="81280"/>
              <a:chExt cx="7149892" cy="6858000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D3C3F73-BFF6-4587-81BB-3AB3B84CD352}"/>
                  </a:ext>
                </a:extLst>
              </p:cNvPr>
              <p:cNvSpPr/>
              <p:nvPr/>
            </p:nvSpPr>
            <p:spPr>
              <a:xfrm>
                <a:off x="6553200" y="81280"/>
                <a:ext cx="5148000" cy="6858000"/>
              </a:xfrm>
              <a:prstGeom prst="rect">
                <a:avLst/>
              </a:prstGeom>
              <a:blipFill dpi="0" rotWithShape="1">
                <a:blip r:embed="rId5">
                  <a:alphaModFix amt="3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C8B5A92-6FBD-44A7-85C6-04FEF4C72EB8}"/>
                  </a:ext>
                </a:extLst>
              </p:cNvPr>
              <p:cNvSpPr txBox="1"/>
              <p:nvPr/>
            </p:nvSpPr>
            <p:spPr>
              <a:xfrm>
                <a:off x="4551308" y="2946401"/>
                <a:ext cx="2464745" cy="89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Review-level Representation</a:t>
                </a:r>
                <a:endPara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1663E46F-F741-4983-BF88-4A8F87CAB236}"/>
                  </a:ext>
                </a:extLst>
              </p:cNvPr>
              <p:cNvSpPr txBox="1"/>
              <p:nvPr/>
            </p:nvSpPr>
            <p:spPr>
              <a:xfrm>
                <a:off x="5398080" y="1053515"/>
                <a:ext cx="2227001" cy="89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Word-level Representation</a:t>
                </a:r>
                <a:endPara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53959BFC-BD66-488C-902C-5D1F59838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455" t="19111" r="76018" b="77778"/>
            <a:stretch/>
          </p:blipFill>
          <p:spPr>
            <a:xfrm>
              <a:off x="7498932" y="1396816"/>
              <a:ext cx="284500" cy="213361"/>
            </a:xfrm>
            <a:prstGeom prst="rect">
              <a:avLst/>
            </a:prstGeom>
          </p:spPr>
        </p:pic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26EE4F6C-BC66-410B-B359-46FE4EDE3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205" t="19111" r="40590" b="77777"/>
            <a:stretch/>
          </p:blipFill>
          <p:spPr>
            <a:xfrm>
              <a:off x="9233880" y="1391920"/>
              <a:ext cx="370840" cy="21336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60D9BED7-9169-48B5-9CE3-E2E9CA3C037D}"/>
              </a:ext>
            </a:extLst>
          </p:cNvPr>
          <p:cNvSpPr/>
          <p:nvPr/>
        </p:nvSpPr>
        <p:spPr>
          <a:xfrm>
            <a:off x="2350555" y="3378896"/>
            <a:ext cx="232679" cy="22586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B105DB1-9AB2-450B-8C99-0F16680B0C80}"/>
              </a:ext>
            </a:extLst>
          </p:cNvPr>
          <p:cNvSpPr/>
          <p:nvPr/>
        </p:nvSpPr>
        <p:spPr>
          <a:xfrm>
            <a:off x="3454001" y="3379565"/>
            <a:ext cx="232679" cy="22586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E7F4C88-411A-4816-A223-164EB5AEE25B}"/>
              </a:ext>
            </a:extLst>
          </p:cNvPr>
          <p:cNvSpPr txBox="1"/>
          <p:nvPr/>
        </p:nvSpPr>
        <p:spPr>
          <a:xfrm>
            <a:off x="4801127" y="3264371"/>
            <a:ext cx="745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**One pointer can only receive “</a:t>
            </a:r>
            <a:r>
              <a:rPr lang="en-US" altLang="zh-TW" sz="2400" dirty="0">
                <a:solidFill>
                  <a:srgbClr val="FF0000"/>
                </a:solidFill>
              </a:rPr>
              <a:t>one</a:t>
            </a:r>
            <a:r>
              <a:rPr lang="en-US" altLang="zh-TW" sz="2400" dirty="0"/>
              <a:t>” word level </a:t>
            </a:r>
          </a:p>
          <a:p>
            <a:r>
              <a:rPr lang="en-US" altLang="zh-TW" sz="2400" dirty="0"/>
              <a:t>    representation. </a:t>
            </a:r>
            <a:endParaRPr lang="zh-TW" altLang="en-US" sz="2400" dirty="0"/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68FAB6E0-330D-4AEA-A5EA-CBAF257D1937}"/>
              </a:ext>
            </a:extLst>
          </p:cNvPr>
          <p:cNvCxnSpPr>
            <a:cxnSpLocks/>
          </p:cNvCxnSpPr>
          <p:nvPr/>
        </p:nvCxnSpPr>
        <p:spPr>
          <a:xfrm>
            <a:off x="5254181" y="4715975"/>
            <a:ext cx="134286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C613652-F07E-442B-9B03-3B95FCDE20E0}"/>
                  </a:ext>
                </a:extLst>
              </p:cNvPr>
              <p:cNvSpPr/>
              <p:nvPr/>
            </p:nvSpPr>
            <p:spPr>
              <a:xfrm>
                <a:off x="4967668" y="4956772"/>
                <a:ext cx="1816651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solidFill>
                      <a:srgbClr val="FF0000"/>
                    </a:solidFill>
                  </a:rPr>
                  <a:t>Runs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 times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C613652-F07E-442B-9B03-3B95FCDE2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668" y="4956772"/>
                <a:ext cx="1816651" cy="423770"/>
              </a:xfrm>
              <a:prstGeom prst="rect">
                <a:avLst/>
              </a:prstGeom>
              <a:blipFill>
                <a:blip r:embed="rId6"/>
                <a:stretch>
                  <a:fillRect l="-3691" t="-8571" r="-2685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群組 52">
            <a:extLst>
              <a:ext uri="{FF2B5EF4-FFF2-40B4-BE49-F238E27FC236}">
                <a16:creationId xmlns:a16="http://schemas.microsoft.com/office/drawing/2014/main" id="{B896550D-0865-4959-98EB-ADAF13ACBBFD}"/>
              </a:ext>
            </a:extLst>
          </p:cNvPr>
          <p:cNvGrpSpPr/>
          <p:nvPr/>
        </p:nvGrpSpPr>
        <p:grpSpPr>
          <a:xfrm>
            <a:off x="6513535" y="2669716"/>
            <a:ext cx="4216326" cy="3996000"/>
            <a:chOff x="4649744" y="93892"/>
            <a:chExt cx="7054620" cy="6858000"/>
          </a:xfrm>
        </p:grpSpPr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D6DC1543-D731-4B71-8860-6A1247740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370" b="19208"/>
            <a:stretch/>
          </p:blipFill>
          <p:spPr>
            <a:xfrm>
              <a:off x="6553740" y="1615440"/>
              <a:ext cx="5147460" cy="4006523"/>
            </a:xfrm>
            <a:prstGeom prst="rect">
              <a:avLst/>
            </a:prstGeom>
          </p:spPr>
        </p:pic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6FED3430-0F8A-4BF9-BC52-41FFB8B4130C}"/>
                </a:ext>
              </a:extLst>
            </p:cNvPr>
            <p:cNvSpPr/>
            <p:nvPr/>
          </p:nvSpPr>
          <p:spPr>
            <a:xfrm>
              <a:off x="6556365" y="93892"/>
              <a:ext cx="5147999" cy="6858000"/>
            </a:xfrm>
            <a:prstGeom prst="rect">
              <a:avLst/>
            </a:prstGeom>
            <a:blipFill dpi="0" rotWithShape="1">
              <a:blip r:embed="rId5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ADD8EB07-20AF-4BB2-9E26-DF00795E49F8}"/>
                </a:ext>
              </a:extLst>
            </p:cNvPr>
            <p:cNvSpPr txBox="1"/>
            <p:nvPr/>
          </p:nvSpPr>
          <p:spPr>
            <a:xfrm>
              <a:off x="4649744" y="2881906"/>
              <a:ext cx="2745534" cy="897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Review-level Representation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A2088762-309A-4C2C-8515-AB18B36445C7}"/>
                </a:ext>
              </a:extLst>
            </p:cNvPr>
            <p:cNvSpPr txBox="1"/>
            <p:nvPr/>
          </p:nvSpPr>
          <p:spPr>
            <a:xfrm>
              <a:off x="5217162" y="1053514"/>
              <a:ext cx="2407919" cy="897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Word-level Representation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7EFC97CF-4765-4985-8C63-EA43D011E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174" t="18798" b="77584"/>
            <a:stretch/>
          </p:blipFill>
          <p:spPr>
            <a:xfrm>
              <a:off x="7489208" y="1367313"/>
              <a:ext cx="4211992" cy="248127"/>
            </a:xfrm>
            <a:prstGeom prst="rect">
              <a:avLst/>
            </a:prstGeom>
          </p:spPr>
        </p:pic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9931DBBF-CDF5-4B2D-A695-B418DBCE35B8}"/>
              </a:ext>
            </a:extLst>
          </p:cNvPr>
          <p:cNvSpPr/>
          <p:nvPr/>
        </p:nvSpPr>
        <p:spPr>
          <a:xfrm>
            <a:off x="8183094" y="3383592"/>
            <a:ext cx="950827" cy="17172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F079ACF7-DCF8-4CEE-893E-EB44C3E626CA}"/>
              </a:ext>
            </a:extLst>
          </p:cNvPr>
          <p:cNvSpPr/>
          <p:nvPr/>
        </p:nvSpPr>
        <p:spPr>
          <a:xfrm>
            <a:off x="9281228" y="3398133"/>
            <a:ext cx="950827" cy="17172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380CC0B-8A05-4703-B847-043725D38937}"/>
                  </a:ext>
                </a:extLst>
              </p:cNvPr>
              <p:cNvSpPr txBox="1"/>
              <p:nvPr/>
            </p:nvSpPr>
            <p:spPr>
              <a:xfrm>
                <a:off x="6459171" y="2832317"/>
                <a:ext cx="2629744" cy="449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380CC0B-8A05-4703-B847-043725D38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171" y="2832317"/>
                <a:ext cx="2629744" cy="449803"/>
              </a:xfrm>
              <a:prstGeom prst="rect">
                <a:avLst/>
              </a:prstGeom>
              <a:blipFill>
                <a:blip r:embed="rId7"/>
                <a:stretch>
                  <a:fillRect l="-2088" t="-4110" b="-82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D35EE6D9-4AF0-4A4B-A831-EB29C45F153B}"/>
                  </a:ext>
                </a:extLst>
              </p:cNvPr>
              <p:cNvSpPr txBox="1"/>
              <p:nvPr/>
            </p:nvSpPr>
            <p:spPr>
              <a:xfrm>
                <a:off x="9671716" y="2808265"/>
                <a:ext cx="2629744" cy="449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D35EE6D9-4AF0-4A4B-A831-EB29C45F1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716" y="2808265"/>
                <a:ext cx="2629744" cy="449803"/>
              </a:xfrm>
              <a:prstGeom prst="rect">
                <a:avLst/>
              </a:prstGeom>
              <a:blipFill>
                <a:blip r:embed="rId8"/>
                <a:stretch>
                  <a:fillRect l="-2088" t="-4110" b="-82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4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60" grpId="0" animBg="1"/>
      <p:bldP spid="68" grpId="0" animBg="1"/>
      <p:bldP spid="19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82985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Prediction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/>
              <p:cNvSpPr txBox="1">
                <a:spLocks/>
              </p:cNvSpPr>
              <p:nvPr/>
            </p:nvSpPr>
            <p:spPr>
              <a:xfrm>
                <a:off x="1196400" y="2225111"/>
                <a:ext cx="9799200" cy="3421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 are the result of sum all of the </a:t>
                </a:r>
              </a:p>
              <a:p>
                <a:pPr marL="0" indent="0" defTabSz="914400">
                  <a:lnSpc>
                    <a:spcPct val="150000"/>
                  </a:lnSpc>
                  <a:spcBef>
                    <a:spcPts val="0"/>
                  </a:spcBef>
                  <a:buClr>
                    <a:prstClr val="black"/>
                  </a:buClr>
                  <a:buSzTx/>
                  <a:buNone/>
                </a:pPr>
                <a:r>
                  <a:rPr lang="en-US" altLang="zh-TW" sz="2400" dirty="0">
                    <a:solidFill>
                      <a:schemeClr val="tx1"/>
                    </a:solidFill>
                  </a:rPr>
                  <a:t>     word-level representations. 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 </a:t>
                </a:r>
              </a:p>
              <a:p>
                <a:pPr lvl="1" defTabSz="914400">
                  <a:lnSpc>
                    <a:spcPct val="150000"/>
                  </a:lnSpc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l"/>
                </a:pPr>
                <a:r>
                  <a:rPr lang="en-US" altLang="zh-TW" sz="2200" dirty="0">
                    <a:solidFill>
                      <a:schemeClr val="tx1"/>
                    </a:solidFill>
                  </a:rPr>
                  <a:t>Concatenation</a:t>
                </a:r>
              </a:p>
              <a:p>
                <a:pPr lvl="1" defTabSz="914400">
                  <a:lnSpc>
                    <a:spcPct val="150000"/>
                  </a:lnSpc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l"/>
                </a:pPr>
                <a:r>
                  <a:rPr lang="en-US" altLang="zh-TW" sz="2200" dirty="0">
                    <a:solidFill>
                      <a:schemeClr val="tx1"/>
                    </a:solidFill>
                  </a:rPr>
                  <a:t>Additive composition</a:t>
                </a:r>
              </a:p>
              <a:p>
                <a:pPr lvl="1" defTabSz="914400">
                  <a:lnSpc>
                    <a:spcPct val="150000"/>
                  </a:lnSpc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l"/>
                </a:pPr>
                <a:r>
                  <a:rPr lang="en-US" altLang="zh-TW" sz="2200" dirty="0" err="1">
                    <a:solidFill>
                      <a:schemeClr val="tx1"/>
                    </a:solidFill>
                  </a:rPr>
                  <a:t>Nerual</a:t>
                </a:r>
                <a:r>
                  <a:rPr lang="en-US" altLang="zh-TW" sz="2200" dirty="0">
                    <a:solidFill>
                      <a:schemeClr val="tx1"/>
                    </a:solidFill>
                  </a:rPr>
                  <a:t> network</a:t>
                </a:r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00" y="2225111"/>
                <a:ext cx="9799200" cy="3421470"/>
              </a:xfrm>
              <a:prstGeom prst="rect">
                <a:avLst/>
              </a:prstGeom>
              <a:blipFill>
                <a:blip r:embed="rId3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6BD57C9D-17F7-479B-98AE-D90F1E83BD67}"/>
              </a:ext>
            </a:extLst>
          </p:cNvPr>
          <p:cNvGrpSpPr/>
          <p:nvPr/>
        </p:nvGrpSpPr>
        <p:grpSpPr>
          <a:xfrm>
            <a:off x="8413070" y="1311618"/>
            <a:ext cx="3226142" cy="3421471"/>
            <a:chOff x="5398081" y="81280"/>
            <a:chExt cx="6303119" cy="685800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45918B2-29C6-49C4-89C9-B35A08E65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0741"/>
            <a:stretch/>
          </p:blipFill>
          <p:spPr>
            <a:xfrm>
              <a:off x="6553740" y="81280"/>
              <a:ext cx="5147460" cy="1320800"/>
            </a:xfrm>
            <a:prstGeom prst="rect">
              <a:avLst/>
            </a:prstGeom>
          </p:spPr>
        </p:pic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B1132FE6-9C55-4943-BEE1-D2DCE4A6F9E2}"/>
                </a:ext>
              </a:extLst>
            </p:cNvPr>
            <p:cNvGrpSpPr/>
            <p:nvPr/>
          </p:nvGrpSpPr>
          <p:grpSpPr>
            <a:xfrm>
              <a:off x="5398081" y="81280"/>
              <a:ext cx="6303119" cy="6858000"/>
              <a:chOff x="5398081" y="81280"/>
              <a:chExt cx="6303119" cy="6858000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154A12D-5957-48B3-BEFA-E43AC61C199D}"/>
                  </a:ext>
                </a:extLst>
              </p:cNvPr>
              <p:cNvSpPr/>
              <p:nvPr/>
            </p:nvSpPr>
            <p:spPr>
              <a:xfrm>
                <a:off x="6553200" y="81280"/>
                <a:ext cx="5148000" cy="6858000"/>
              </a:xfrm>
              <a:prstGeom prst="rect">
                <a:avLst/>
              </a:prstGeom>
              <a:blipFill dpi="0" rotWithShape="1">
                <a:blip r:embed="rId5" cstate="print">
                  <a:alphaModFix amt="3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142ED2A-1700-40E8-B5E7-B002F4781205}"/>
                  </a:ext>
                </a:extLst>
              </p:cNvPr>
              <p:cNvSpPr txBox="1"/>
              <p:nvPr/>
            </p:nvSpPr>
            <p:spPr>
              <a:xfrm>
                <a:off x="5398081" y="954978"/>
                <a:ext cx="2226999" cy="925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Word-level Representation</a:t>
                </a:r>
                <a:endPara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769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16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82985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Prediction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/>
              <p:cNvSpPr txBox="1">
                <a:spLocks/>
              </p:cNvSpPr>
              <p:nvPr/>
            </p:nvSpPr>
            <p:spPr>
              <a:xfrm>
                <a:off x="1196400" y="2008800"/>
                <a:ext cx="9799200" cy="1980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</a:rPr>
                  <a:t>X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]</a:t>
                </a: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</a:rPr>
                  <a:t>Formula</a:t>
                </a:r>
                <a:r>
                  <a:rPr lang="zh-TW" altLang="en-US" sz="2400" dirty="0">
                    <a:solidFill>
                      <a:schemeClr val="tx1"/>
                    </a:solidFill>
                  </a:rPr>
                  <a:t>：</a:t>
                </a: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lvl="0" defTabSz="914400"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00" y="2008800"/>
                <a:ext cx="9799200" cy="1980104"/>
              </a:xfrm>
              <a:prstGeom prst="rect">
                <a:avLst/>
              </a:prstGeom>
              <a:blipFill>
                <a:blip r:embed="rId3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6BD57C9D-17F7-479B-98AE-D90F1E83BD67}"/>
              </a:ext>
            </a:extLst>
          </p:cNvPr>
          <p:cNvGrpSpPr/>
          <p:nvPr/>
        </p:nvGrpSpPr>
        <p:grpSpPr>
          <a:xfrm>
            <a:off x="8445911" y="1023625"/>
            <a:ext cx="3095876" cy="2984554"/>
            <a:chOff x="4767117" y="81280"/>
            <a:chExt cx="6934083" cy="685800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45918B2-29C6-49C4-89C9-B35A08E65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0741"/>
            <a:stretch/>
          </p:blipFill>
          <p:spPr>
            <a:xfrm>
              <a:off x="6553740" y="81280"/>
              <a:ext cx="5147460" cy="1320800"/>
            </a:xfrm>
            <a:prstGeom prst="rect">
              <a:avLst/>
            </a:prstGeom>
          </p:spPr>
        </p:pic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B1132FE6-9C55-4943-BEE1-D2DCE4A6F9E2}"/>
                </a:ext>
              </a:extLst>
            </p:cNvPr>
            <p:cNvGrpSpPr/>
            <p:nvPr/>
          </p:nvGrpSpPr>
          <p:grpSpPr>
            <a:xfrm>
              <a:off x="4767117" y="81280"/>
              <a:ext cx="6934083" cy="6858000"/>
              <a:chOff x="4767117" y="81280"/>
              <a:chExt cx="6934083" cy="6858000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154A12D-5957-48B3-BEFA-E43AC61C199D}"/>
                  </a:ext>
                </a:extLst>
              </p:cNvPr>
              <p:cNvSpPr/>
              <p:nvPr/>
            </p:nvSpPr>
            <p:spPr>
              <a:xfrm>
                <a:off x="6553200" y="81280"/>
                <a:ext cx="5148000" cy="6858000"/>
              </a:xfrm>
              <a:prstGeom prst="rect">
                <a:avLst/>
              </a:prstGeom>
              <a:blipFill dpi="0" rotWithShape="1">
                <a:blip r:embed="rId5" cstate="print">
                  <a:alphaModFix amt="3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142ED2A-1700-40E8-B5E7-B002F4781205}"/>
                  </a:ext>
                </a:extLst>
              </p:cNvPr>
              <p:cNvSpPr txBox="1"/>
              <p:nvPr/>
            </p:nvSpPr>
            <p:spPr>
              <a:xfrm>
                <a:off x="4767117" y="954977"/>
                <a:ext cx="2857965" cy="1060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Word-level Representation</a:t>
                </a:r>
                <a:endPara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B3497BE9-C998-4DBF-B5B2-363EAB9DD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243" y="3129934"/>
            <a:ext cx="5410815" cy="94761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B51EFAB-F742-4DD8-89F5-B5E72FCB1D0F}"/>
              </a:ext>
            </a:extLst>
          </p:cNvPr>
          <p:cNvSpPr/>
          <p:nvPr/>
        </p:nvSpPr>
        <p:spPr>
          <a:xfrm>
            <a:off x="2497394" y="3100436"/>
            <a:ext cx="1769806" cy="947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CE87DC7-2289-4BCD-87FD-795D0CF75FAA}"/>
              </a:ext>
            </a:extLst>
          </p:cNvPr>
          <p:cNvSpPr/>
          <p:nvPr/>
        </p:nvSpPr>
        <p:spPr>
          <a:xfrm>
            <a:off x="4498838" y="3100436"/>
            <a:ext cx="2590220" cy="947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6E6E2CF3-C008-4A40-BB19-DAACF7735412}"/>
              </a:ext>
            </a:extLst>
          </p:cNvPr>
          <p:cNvGrpSpPr/>
          <p:nvPr/>
        </p:nvGrpSpPr>
        <p:grpSpPr>
          <a:xfrm>
            <a:off x="1425368" y="4562756"/>
            <a:ext cx="6576882" cy="2226601"/>
            <a:chOff x="1425368" y="4493930"/>
            <a:chExt cx="6576882" cy="2226601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40022CFD-E4CA-475A-BFB7-F8AC187EF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5368" y="4644870"/>
              <a:ext cx="6576882" cy="2075661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7A716C3-E2DD-4E90-8BDA-3DF553ECAB0B}"/>
                </a:ext>
              </a:extLst>
            </p:cNvPr>
            <p:cNvSpPr/>
            <p:nvPr/>
          </p:nvSpPr>
          <p:spPr>
            <a:xfrm>
              <a:off x="4227444" y="4686086"/>
              <a:ext cx="238539" cy="1794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2205FB5-72A3-4C66-A08A-3B0F57617FF7}"/>
                </a:ext>
              </a:extLst>
            </p:cNvPr>
            <p:cNvSpPr/>
            <p:nvPr/>
          </p:nvSpPr>
          <p:spPr>
            <a:xfrm>
              <a:off x="5943711" y="4493930"/>
              <a:ext cx="238539" cy="1794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E4DEA09-909C-4646-B39A-2D3E303098F2}"/>
                </a:ext>
              </a:extLst>
            </p:cNvPr>
            <p:cNvSpPr/>
            <p:nvPr/>
          </p:nvSpPr>
          <p:spPr>
            <a:xfrm>
              <a:off x="5943711" y="4733089"/>
              <a:ext cx="2017324" cy="205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8FD04864-4E6B-4797-9B45-3CFC78671F25}"/>
              </a:ext>
            </a:extLst>
          </p:cNvPr>
          <p:cNvSpPr txBox="1">
            <a:spLocks/>
          </p:cNvSpPr>
          <p:nvPr/>
        </p:nvSpPr>
        <p:spPr>
          <a:xfrm>
            <a:off x="1196400" y="4040838"/>
            <a:ext cx="9799200" cy="1980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Matrix factorization</a:t>
            </a:r>
            <a:r>
              <a:rPr lang="zh-TW" altLang="en-US" sz="2400" dirty="0">
                <a:solidFill>
                  <a:schemeClr val="tx1"/>
                </a:solidFill>
              </a:rPr>
              <a:t>：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C4A1D78E-06BD-40B0-84FB-5CA9CC729B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8961" y="5173751"/>
            <a:ext cx="2771775" cy="790575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BAA31A8-2101-4D6B-8921-F2F524208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10157"/>
              </p:ext>
            </p:extLst>
          </p:nvPr>
        </p:nvGraphicFramePr>
        <p:xfrm>
          <a:off x="543376" y="5360044"/>
          <a:ext cx="2897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55">
                  <a:extLst>
                    <a:ext uri="{9D8B030D-6E8A-4147-A177-3AD203B41FA5}">
                      <a16:colId xmlns:a16="http://schemas.microsoft.com/office/drawing/2014/main" val="1023368313"/>
                    </a:ext>
                  </a:extLst>
                </a:gridCol>
                <a:gridCol w="362155">
                  <a:extLst>
                    <a:ext uri="{9D8B030D-6E8A-4147-A177-3AD203B41FA5}">
                      <a16:colId xmlns:a16="http://schemas.microsoft.com/office/drawing/2014/main" val="3180241907"/>
                    </a:ext>
                  </a:extLst>
                </a:gridCol>
                <a:gridCol w="362155">
                  <a:extLst>
                    <a:ext uri="{9D8B030D-6E8A-4147-A177-3AD203B41FA5}">
                      <a16:colId xmlns:a16="http://schemas.microsoft.com/office/drawing/2014/main" val="2816997786"/>
                    </a:ext>
                  </a:extLst>
                </a:gridCol>
                <a:gridCol w="362155">
                  <a:extLst>
                    <a:ext uri="{9D8B030D-6E8A-4147-A177-3AD203B41FA5}">
                      <a16:colId xmlns:a16="http://schemas.microsoft.com/office/drawing/2014/main" val="299341705"/>
                    </a:ext>
                  </a:extLst>
                </a:gridCol>
                <a:gridCol w="362155">
                  <a:extLst>
                    <a:ext uri="{9D8B030D-6E8A-4147-A177-3AD203B41FA5}">
                      <a16:colId xmlns:a16="http://schemas.microsoft.com/office/drawing/2014/main" val="806705855"/>
                    </a:ext>
                  </a:extLst>
                </a:gridCol>
                <a:gridCol w="362155">
                  <a:extLst>
                    <a:ext uri="{9D8B030D-6E8A-4147-A177-3AD203B41FA5}">
                      <a16:colId xmlns:a16="http://schemas.microsoft.com/office/drawing/2014/main" val="3011240914"/>
                    </a:ext>
                  </a:extLst>
                </a:gridCol>
                <a:gridCol w="362155">
                  <a:extLst>
                    <a:ext uri="{9D8B030D-6E8A-4147-A177-3AD203B41FA5}">
                      <a16:colId xmlns:a16="http://schemas.microsoft.com/office/drawing/2014/main" val="1825452188"/>
                    </a:ext>
                  </a:extLst>
                </a:gridCol>
                <a:gridCol w="362155">
                  <a:extLst>
                    <a:ext uri="{9D8B030D-6E8A-4147-A177-3AD203B41FA5}">
                      <a16:colId xmlns:a16="http://schemas.microsoft.com/office/drawing/2014/main" val="2106408790"/>
                    </a:ext>
                  </a:extLst>
                </a:gridCol>
              </a:tblGrid>
              <a:tr h="34375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39610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B3AC85FA-7067-4797-81B4-27AF784CDEB3}"/>
              </a:ext>
            </a:extLst>
          </p:cNvPr>
          <p:cNvSpPr txBox="1"/>
          <p:nvPr/>
        </p:nvSpPr>
        <p:spPr>
          <a:xfrm>
            <a:off x="137834" y="5338914"/>
            <a:ext cx="3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X</a:t>
            </a:r>
            <a:r>
              <a:rPr lang="zh-TW" altLang="en-US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9BCE7CE9-F0E1-4440-A11F-80A01D6D45B6}"/>
                  </a:ext>
                </a:extLst>
              </p:cNvPr>
              <p:cNvSpPr txBox="1"/>
              <p:nvPr/>
            </p:nvSpPr>
            <p:spPr>
              <a:xfrm>
                <a:off x="503124" y="4952915"/>
                <a:ext cx="3744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altLang="zh-TW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/>
                  <a:t>………………..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9BCE7CE9-F0E1-4440-A11F-80A01D6D4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24" y="4952915"/>
                <a:ext cx="3744412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D8BD9180-F11C-49D1-AB81-A8F888D6AAA2}"/>
              </a:ext>
            </a:extLst>
          </p:cNvPr>
          <p:cNvCxnSpPr>
            <a:cxnSpLocks/>
          </p:cNvCxnSpPr>
          <p:nvPr/>
        </p:nvCxnSpPr>
        <p:spPr>
          <a:xfrm>
            <a:off x="3720356" y="5541884"/>
            <a:ext cx="134286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774C1F91-BE67-4BB4-9AA9-4B790E4F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08210"/>
              </p:ext>
            </p:extLst>
          </p:nvPr>
        </p:nvGraphicFramePr>
        <p:xfrm>
          <a:off x="5271941" y="5342486"/>
          <a:ext cx="181077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55">
                  <a:extLst>
                    <a:ext uri="{9D8B030D-6E8A-4147-A177-3AD203B41FA5}">
                      <a16:colId xmlns:a16="http://schemas.microsoft.com/office/drawing/2014/main" val="1023368313"/>
                    </a:ext>
                  </a:extLst>
                </a:gridCol>
                <a:gridCol w="362155">
                  <a:extLst>
                    <a:ext uri="{9D8B030D-6E8A-4147-A177-3AD203B41FA5}">
                      <a16:colId xmlns:a16="http://schemas.microsoft.com/office/drawing/2014/main" val="3180241907"/>
                    </a:ext>
                  </a:extLst>
                </a:gridCol>
                <a:gridCol w="362155">
                  <a:extLst>
                    <a:ext uri="{9D8B030D-6E8A-4147-A177-3AD203B41FA5}">
                      <a16:colId xmlns:a16="http://schemas.microsoft.com/office/drawing/2014/main" val="2816997786"/>
                    </a:ext>
                  </a:extLst>
                </a:gridCol>
                <a:gridCol w="362155">
                  <a:extLst>
                    <a:ext uri="{9D8B030D-6E8A-4147-A177-3AD203B41FA5}">
                      <a16:colId xmlns:a16="http://schemas.microsoft.com/office/drawing/2014/main" val="299341705"/>
                    </a:ext>
                  </a:extLst>
                </a:gridCol>
                <a:gridCol w="362155">
                  <a:extLst>
                    <a:ext uri="{9D8B030D-6E8A-4147-A177-3AD203B41FA5}">
                      <a16:colId xmlns:a16="http://schemas.microsoft.com/office/drawing/2014/main" val="806705855"/>
                    </a:ext>
                  </a:extLst>
                </a:gridCol>
              </a:tblGrid>
              <a:tr h="34375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396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AB640EA-2BCD-4ABB-A8C8-E459763E3BAA}"/>
                  </a:ext>
                </a:extLst>
              </p:cNvPr>
              <p:cNvSpPr txBox="1"/>
              <p:nvPr/>
            </p:nvSpPr>
            <p:spPr>
              <a:xfrm>
                <a:off x="5271941" y="4920259"/>
                <a:ext cx="3744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altLang="zh-TW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/>
                  <a:t> …..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AB640EA-2BCD-4ABB-A8C8-E459763E3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941" y="4920259"/>
                <a:ext cx="3744412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>
            <a:extLst>
              <a:ext uri="{FF2B5EF4-FFF2-40B4-BE49-F238E27FC236}">
                <a16:creationId xmlns:a16="http://schemas.microsoft.com/office/drawing/2014/main" id="{9E95DAF0-7481-48D3-A6FD-B0969FB32104}"/>
              </a:ext>
            </a:extLst>
          </p:cNvPr>
          <p:cNvSpPr txBox="1"/>
          <p:nvPr/>
        </p:nvSpPr>
        <p:spPr>
          <a:xfrm>
            <a:off x="7232456" y="5137581"/>
            <a:ext cx="4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/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4B02070A-B74E-41E6-8E97-91D68FE11BF0}"/>
                  </a:ext>
                </a:extLst>
              </p:cNvPr>
              <p:cNvSpPr txBox="1"/>
              <p:nvPr/>
            </p:nvSpPr>
            <p:spPr>
              <a:xfrm>
                <a:off x="8020286" y="3905255"/>
                <a:ext cx="3744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………………..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4B02070A-B74E-41E6-8E97-91D68FE1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286" y="3905255"/>
                <a:ext cx="3744412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D4195CB-9945-49A3-B211-A040DDE44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52378"/>
              </p:ext>
            </p:extLst>
          </p:nvPr>
        </p:nvGraphicFramePr>
        <p:xfrm>
          <a:off x="8097600" y="4341941"/>
          <a:ext cx="289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50">
                  <a:extLst>
                    <a:ext uri="{9D8B030D-6E8A-4147-A177-3AD203B41FA5}">
                      <a16:colId xmlns:a16="http://schemas.microsoft.com/office/drawing/2014/main" val="4107310342"/>
                    </a:ext>
                  </a:extLst>
                </a:gridCol>
                <a:gridCol w="362250">
                  <a:extLst>
                    <a:ext uri="{9D8B030D-6E8A-4147-A177-3AD203B41FA5}">
                      <a16:colId xmlns:a16="http://schemas.microsoft.com/office/drawing/2014/main" val="1072207084"/>
                    </a:ext>
                  </a:extLst>
                </a:gridCol>
                <a:gridCol w="362250">
                  <a:extLst>
                    <a:ext uri="{9D8B030D-6E8A-4147-A177-3AD203B41FA5}">
                      <a16:colId xmlns:a16="http://schemas.microsoft.com/office/drawing/2014/main" val="1117704131"/>
                    </a:ext>
                  </a:extLst>
                </a:gridCol>
                <a:gridCol w="362250">
                  <a:extLst>
                    <a:ext uri="{9D8B030D-6E8A-4147-A177-3AD203B41FA5}">
                      <a16:colId xmlns:a16="http://schemas.microsoft.com/office/drawing/2014/main" val="14958377"/>
                    </a:ext>
                  </a:extLst>
                </a:gridCol>
                <a:gridCol w="362250">
                  <a:extLst>
                    <a:ext uri="{9D8B030D-6E8A-4147-A177-3AD203B41FA5}">
                      <a16:colId xmlns:a16="http://schemas.microsoft.com/office/drawing/2014/main" val="1751845990"/>
                    </a:ext>
                  </a:extLst>
                </a:gridCol>
                <a:gridCol w="362250">
                  <a:extLst>
                    <a:ext uri="{9D8B030D-6E8A-4147-A177-3AD203B41FA5}">
                      <a16:colId xmlns:a16="http://schemas.microsoft.com/office/drawing/2014/main" val="376635767"/>
                    </a:ext>
                  </a:extLst>
                </a:gridCol>
                <a:gridCol w="362250">
                  <a:extLst>
                    <a:ext uri="{9D8B030D-6E8A-4147-A177-3AD203B41FA5}">
                      <a16:colId xmlns:a16="http://schemas.microsoft.com/office/drawing/2014/main" val="1782007973"/>
                    </a:ext>
                  </a:extLst>
                </a:gridCol>
                <a:gridCol w="362250">
                  <a:extLst>
                    <a:ext uri="{9D8B030D-6E8A-4147-A177-3AD203B41FA5}">
                      <a16:colId xmlns:a16="http://schemas.microsoft.com/office/drawing/2014/main" val="3697059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13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04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22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31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1410"/>
                  </a:ext>
                </a:extLst>
              </a:tr>
            </a:tbl>
          </a:graphicData>
        </a:graphic>
      </p:graphicFrame>
      <p:sp>
        <p:nvSpPr>
          <p:cNvPr id="34" name="文字方塊 33">
            <a:extLst>
              <a:ext uri="{FF2B5EF4-FFF2-40B4-BE49-F238E27FC236}">
                <a16:creationId xmlns:a16="http://schemas.microsoft.com/office/drawing/2014/main" id="{BAD2D677-DCBE-4BB3-8696-7E5FB611E0A3}"/>
              </a:ext>
            </a:extLst>
          </p:cNvPr>
          <p:cNvSpPr txBox="1"/>
          <p:nvPr/>
        </p:nvSpPr>
        <p:spPr>
          <a:xfrm>
            <a:off x="1665857" y="5833763"/>
            <a:ext cx="9101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1*n</a:t>
            </a:r>
            <a:endParaRPr lang="zh-TW" altLang="en-US" sz="28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9DD8E09-2C44-483A-B186-02AF3A2CD179}"/>
              </a:ext>
            </a:extLst>
          </p:cNvPr>
          <p:cNvSpPr txBox="1"/>
          <p:nvPr/>
        </p:nvSpPr>
        <p:spPr>
          <a:xfrm>
            <a:off x="5722230" y="5791991"/>
            <a:ext cx="9101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1*k</a:t>
            </a:r>
            <a:endParaRPr lang="zh-TW" altLang="en-US" sz="28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ED2A30B-5019-4ACC-9AC8-CE2F77E8CB76}"/>
              </a:ext>
            </a:extLst>
          </p:cNvPr>
          <p:cNvSpPr txBox="1"/>
          <p:nvPr/>
        </p:nvSpPr>
        <p:spPr>
          <a:xfrm>
            <a:off x="9198544" y="6263495"/>
            <a:ext cx="9101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k*n</a:t>
            </a:r>
            <a:endParaRPr lang="zh-TW" altLang="en-US" sz="2800" dirty="0"/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0DA596D4-3B20-469E-BC10-B44F65DCEC14}"/>
              </a:ext>
            </a:extLst>
          </p:cNvPr>
          <p:cNvCxnSpPr/>
          <p:nvPr/>
        </p:nvCxnSpPr>
        <p:spPr>
          <a:xfrm flipV="1">
            <a:off x="5943711" y="2635045"/>
            <a:ext cx="0" cy="79395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2B0E0D8-C60C-4594-9596-FDB245A40C02}"/>
                  </a:ext>
                </a:extLst>
              </p:cNvPr>
              <p:cNvSpPr txBox="1"/>
              <p:nvPr/>
            </p:nvSpPr>
            <p:spPr>
              <a:xfrm>
                <a:off x="3982985" y="2253304"/>
                <a:ext cx="4517515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dot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/>
                  <a:t>, the similarity between </a:t>
                </a:r>
                <a:r>
                  <a:rPr lang="en-US" altLang="zh-TW" dirty="0" err="1"/>
                  <a:t>i</a:t>
                </a:r>
                <a:r>
                  <a:rPr lang="en-US" altLang="zh-TW" dirty="0"/>
                  <a:t> </a:t>
                </a:r>
                <a:r>
                  <a:rPr lang="en-US" altLang="zh-TW" dirty="0" err="1"/>
                  <a:t>andj</a:t>
                </a:r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2B0E0D8-C60C-4594-9596-FDB245A40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985" y="2253304"/>
                <a:ext cx="4517515" cy="391646"/>
              </a:xfrm>
              <a:prstGeom prst="rect">
                <a:avLst/>
              </a:prstGeom>
              <a:blipFill>
                <a:blip r:embed="rId12"/>
                <a:stretch>
                  <a:fillRect t="-10938" b="-171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>
            <a:extLst>
              <a:ext uri="{FF2B5EF4-FFF2-40B4-BE49-F238E27FC236}">
                <a16:creationId xmlns:a16="http://schemas.microsoft.com/office/drawing/2014/main" id="{6E0B51DC-54C0-4B93-82CE-8F8AC75D8180}"/>
              </a:ext>
            </a:extLst>
          </p:cNvPr>
          <p:cNvSpPr/>
          <p:nvPr/>
        </p:nvSpPr>
        <p:spPr>
          <a:xfrm>
            <a:off x="5496232" y="3409336"/>
            <a:ext cx="925258" cy="33708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4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21" grpId="0"/>
      <p:bldP spid="3" grpId="0"/>
      <p:bldP spid="27" grpId="0"/>
      <p:bldP spid="30" grpId="0"/>
      <p:bldP spid="31" grpId="0"/>
      <p:bldP spid="33" grpId="0"/>
      <p:bldP spid="34" grpId="0" animBg="1"/>
      <p:bldP spid="36" grpId="0" animBg="1"/>
      <p:bldP spid="37" grpId="0" animBg="1"/>
      <p:bldP spid="40" grpId="0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024659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18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154626" y="2008800"/>
            <a:ext cx="9799320" cy="4269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Wingdings 3" charset="2"/>
              <a:buNone/>
            </a:pPr>
            <a:r>
              <a:rPr lang="en-US" altLang="zh-TW" sz="3200" dirty="0">
                <a:solidFill>
                  <a:srgbClr val="00B0F0"/>
                </a:solidFill>
              </a:rPr>
              <a:t>Dataset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600" dirty="0">
                <a:solidFill>
                  <a:schemeClr val="tx1"/>
                </a:solidFill>
              </a:rPr>
              <a:t>Yelp:</a:t>
            </a:r>
          </a:p>
          <a:p>
            <a:pPr marL="631825" indent="-2730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600" dirty="0">
                <a:solidFill>
                  <a:schemeClr val="tx1"/>
                </a:solidFill>
              </a:rPr>
              <a:t>Yelp is an online review platform for businesses such as restaurants, bars, spas, etc.</a:t>
            </a:r>
          </a:p>
          <a:p>
            <a:pPr marL="631825" indent="-2730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</a:rPr>
              <a:t>Use </a:t>
            </a:r>
            <a:r>
              <a:rPr lang="en-US" altLang="zh-TW" sz="2400" dirty="0">
                <a:solidFill>
                  <a:srgbClr val="FF0000"/>
                </a:solidFill>
              </a:rPr>
              <a:t>20-core </a:t>
            </a:r>
            <a:r>
              <a:rPr lang="en-US" altLang="zh-TW" sz="2400" dirty="0">
                <a:solidFill>
                  <a:schemeClr val="tx1"/>
                </a:solidFill>
              </a:rPr>
              <a:t>fashion.</a:t>
            </a:r>
          </a:p>
          <a:p>
            <a:pPr marL="358775" defTabSz="358775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600" dirty="0">
                <a:solidFill>
                  <a:schemeClr val="tx1"/>
                </a:solidFill>
              </a:rPr>
              <a:t>Amazon:</a:t>
            </a:r>
          </a:p>
          <a:p>
            <a:pPr marL="631825" indent="-273050" defTabSz="358775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600" dirty="0">
                <a:solidFill>
                  <a:schemeClr val="tx1"/>
                </a:solidFill>
              </a:rPr>
              <a:t>A well-known Ecommerce platform. Use </a:t>
            </a:r>
            <a:r>
              <a:rPr lang="en-US" altLang="zh-TW" sz="2600" dirty="0">
                <a:solidFill>
                  <a:srgbClr val="FF0000"/>
                </a:solidFill>
              </a:rPr>
              <a:t>23 datasets from the Amazon</a:t>
            </a:r>
          </a:p>
          <a:p>
            <a:pPr marL="358775" indent="0" defTabSz="358775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altLang="zh-TW" sz="2600" dirty="0">
                <a:solidFill>
                  <a:schemeClr val="tx1"/>
                </a:solidFill>
              </a:rPr>
              <a:t>    Product Review corpus</a:t>
            </a:r>
          </a:p>
          <a:p>
            <a:pPr marL="631825" indent="-273050" defTabSz="358775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600" dirty="0">
                <a:solidFill>
                  <a:schemeClr val="tx1"/>
                </a:solidFill>
              </a:rPr>
              <a:t>Use a </a:t>
            </a:r>
            <a:r>
              <a:rPr lang="en-US" altLang="zh-TW" sz="2600" dirty="0">
                <a:solidFill>
                  <a:srgbClr val="FF0000"/>
                </a:solidFill>
              </a:rPr>
              <a:t>5-core </a:t>
            </a:r>
            <a:r>
              <a:rPr lang="en-US" altLang="zh-TW" sz="2600" dirty="0">
                <a:solidFill>
                  <a:schemeClr val="tx1"/>
                </a:solidFill>
              </a:rPr>
              <a:t>fashion.</a:t>
            </a:r>
          </a:p>
        </p:txBody>
      </p:sp>
    </p:spTree>
    <p:extLst>
      <p:ext uri="{BB962C8B-B14F-4D97-AF65-F5344CB8AC3E}">
        <p14:creationId xmlns:p14="http://schemas.microsoft.com/office/powerpoint/2010/main" val="67894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954052" y="164301"/>
            <a:ext cx="1055077" cy="767687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37E3B6-F234-42E1-8209-5A25E8582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60" y="0"/>
            <a:ext cx="1013308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AAE481-BE5A-43B2-AD69-15AE9B1D44DC}"/>
              </a:ext>
            </a:extLst>
          </p:cNvPr>
          <p:cNvSpPr/>
          <p:nvPr/>
        </p:nvSpPr>
        <p:spPr>
          <a:xfrm>
            <a:off x="2930013" y="295731"/>
            <a:ext cx="580103" cy="294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A4E9F76-5C48-43A5-BD49-4C6C8BF14822}"/>
              </a:ext>
            </a:extLst>
          </p:cNvPr>
          <p:cNvSpPr/>
          <p:nvPr/>
        </p:nvSpPr>
        <p:spPr>
          <a:xfrm>
            <a:off x="3564192" y="298543"/>
            <a:ext cx="580103" cy="294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1C52EAA-0079-4510-A922-D5CF8848E357}"/>
              </a:ext>
            </a:extLst>
          </p:cNvPr>
          <p:cNvSpPr/>
          <p:nvPr/>
        </p:nvSpPr>
        <p:spPr>
          <a:xfrm>
            <a:off x="4227867" y="295731"/>
            <a:ext cx="580103" cy="294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5E352EF-BDDA-4C30-998A-5CBB5755839D}"/>
              </a:ext>
            </a:extLst>
          </p:cNvPr>
          <p:cNvSpPr/>
          <p:nvPr/>
        </p:nvSpPr>
        <p:spPr>
          <a:xfrm>
            <a:off x="1102532" y="610827"/>
            <a:ext cx="10007913" cy="618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699C77-7AAB-4C55-9B2E-83D48113EAE6}"/>
              </a:ext>
            </a:extLst>
          </p:cNvPr>
          <p:cNvSpPr/>
          <p:nvPr/>
        </p:nvSpPr>
        <p:spPr>
          <a:xfrm>
            <a:off x="4945618" y="295731"/>
            <a:ext cx="806253" cy="294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4EFCA5D-59A6-4FC0-80CF-CB04826F6A02}"/>
              </a:ext>
            </a:extLst>
          </p:cNvPr>
          <p:cNvSpPr/>
          <p:nvPr/>
        </p:nvSpPr>
        <p:spPr>
          <a:xfrm>
            <a:off x="5856472" y="295731"/>
            <a:ext cx="806253" cy="294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D56885-6A1A-4D54-AC66-E0663D64A1DF}"/>
              </a:ext>
            </a:extLst>
          </p:cNvPr>
          <p:cNvSpPr/>
          <p:nvPr/>
        </p:nvSpPr>
        <p:spPr>
          <a:xfrm>
            <a:off x="6682419" y="295731"/>
            <a:ext cx="806253" cy="294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41B930D-ABFF-4E3E-8304-3356BADBA6EB}"/>
              </a:ext>
            </a:extLst>
          </p:cNvPr>
          <p:cNvSpPr/>
          <p:nvPr/>
        </p:nvSpPr>
        <p:spPr>
          <a:xfrm>
            <a:off x="7508366" y="295731"/>
            <a:ext cx="806253" cy="294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43D65F-C977-490B-BE5A-EDF0D81D4213}"/>
              </a:ext>
            </a:extLst>
          </p:cNvPr>
          <p:cNvSpPr/>
          <p:nvPr/>
        </p:nvSpPr>
        <p:spPr>
          <a:xfrm>
            <a:off x="8314619" y="295731"/>
            <a:ext cx="806253" cy="294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768ACE2-5A61-4E67-80F1-34638C5479D2}"/>
              </a:ext>
            </a:extLst>
          </p:cNvPr>
          <p:cNvSpPr/>
          <p:nvPr/>
        </p:nvSpPr>
        <p:spPr>
          <a:xfrm>
            <a:off x="1065057" y="631721"/>
            <a:ext cx="4744735" cy="618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41E8A04-72A8-4E14-AF71-8879BAAA184A}"/>
              </a:ext>
            </a:extLst>
          </p:cNvPr>
          <p:cNvSpPr/>
          <p:nvPr/>
        </p:nvSpPr>
        <p:spPr>
          <a:xfrm>
            <a:off x="8322597" y="589933"/>
            <a:ext cx="806253" cy="6184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9C8BF24-7462-4CE3-9374-10A6E6CE8106}"/>
              </a:ext>
            </a:extLst>
          </p:cNvPr>
          <p:cNvSpPr/>
          <p:nvPr/>
        </p:nvSpPr>
        <p:spPr>
          <a:xfrm>
            <a:off x="9174279" y="75456"/>
            <a:ext cx="1894728" cy="671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F9DF84E-2EB7-48A6-84AF-A38AE1B05084}"/>
              </a:ext>
            </a:extLst>
          </p:cNvPr>
          <p:cNvSpPr/>
          <p:nvPr/>
        </p:nvSpPr>
        <p:spPr>
          <a:xfrm>
            <a:off x="9156523" y="6278880"/>
            <a:ext cx="618888" cy="285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4929D53-9E0E-4289-9A32-80E34097FEC9}"/>
              </a:ext>
            </a:extLst>
          </p:cNvPr>
          <p:cNvSpPr/>
          <p:nvPr/>
        </p:nvSpPr>
        <p:spPr>
          <a:xfrm>
            <a:off x="9814607" y="1050967"/>
            <a:ext cx="618889" cy="285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BDD21FA-DCBA-4FB1-8967-6FAD124A0238}"/>
              </a:ext>
            </a:extLst>
          </p:cNvPr>
          <p:cNvSpPr/>
          <p:nvPr/>
        </p:nvSpPr>
        <p:spPr>
          <a:xfrm>
            <a:off x="10476211" y="589933"/>
            <a:ext cx="618888" cy="285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EB590AB-2F05-4271-9174-CA9095B5E505}"/>
              </a:ext>
            </a:extLst>
          </p:cNvPr>
          <p:cNvSpPr/>
          <p:nvPr/>
        </p:nvSpPr>
        <p:spPr>
          <a:xfrm>
            <a:off x="5901662" y="615840"/>
            <a:ext cx="1584493" cy="6158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6BF4B8B-784C-4F2D-9702-9F227425EC56}"/>
              </a:ext>
            </a:extLst>
          </p:cNvPr>
          <p:cNvSpPr/>
          <p:nvPr/>
        </p:nvSpPr>
        <p:spPr>
          <a:xfrm>
            <a:off x="6701176" y="615840"/>
            <a:ext cx="1584493" cy="6158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A6588E9-DF41-4C32-89CC-0F2C9D59B60A}"/>
              </a:ext>
            </a:extLst>
          </p:cNvPr>
          <p:cNvSpPr/>
          <p:nvPr/>
        </p:nvSpPr>
        <p:spPr>
          <a:xfrm>
            <a:off x="2867495" y="84882"/>
            <a:ext cx="2978482" cy="6731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9ACB1A3-0F62-47F3-8E72-FBA3E7968326}"/>
              </a:ext>
            </a:extLst>
          </p:cNvPr>
          <p:cNvSpPr/>
          <p:nvPr/>
        </p:nvSpPr>
        <p:spPr>
          <a:xfrm>
            <a:off x="5853954" y="84882"/>
            <a:ext cx="3266917" cy="6731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30A2BF0-7479-40EC-82ED-51C0B95F03A0}"/>
              </a:ext>
            </a:extLst>
          </p:cNvPr>
          <p:cNvSpPr/>
          <p:nvPr/>
        </p:nvSpPr>
        <p:spPr>
          <a:xfrm>
            <a:off x="2866699" y="589933"/>
            <a:ext cx="723068" cy="6183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276BFAF-61B0-4FD0-9065-10C4BF247068}"/>
              </a:ext>
            </a:extLst>
          </p:cNvPr>
          <p:cNvSpPr/>
          <p:nvPr/>
        </p:nvSpPr>
        <p:spPr>
          <a:xfrm>
            <a:off x="3597744" y="615841"/>
            <a:ext cx="1347874" cy="6157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D5A60286-24DD-4E20-BBFF-FA023FCEA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80" y="2521964"/>
            <a:ext cx="8287237" cy="41472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01706355-E6B9-4DBB-804E-D6B1036FED1D}"/>
              </a:ext>
            </a:extLst>
          </p:cNvPr>
          <p:cNvSpPr txBox="1">
            <a:spLocks/>
          </p:cNvSpPr>
          <p:nvPr/>
        </p:nvSpPr>
        <p:spPr>
          <a:xfrm>
            <a:off x="1154626" y="1958000"/>
            <a:ext cx="9799320" cy="426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Various architectural choices on model performance.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820F48-D7F2-41E0-B75D-952D835ADCED}"/>
              </a:ext>
            </a:extLst>
          </p:cNvPr>
          <p:cNvSpPr txBox="1"/>
          <p:nvPr/>
        </p:nvSpPr>
        <p:spPr>
          <a:xfrm>
            <a:off x="7403056" y="1603067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Validation Mean squared error</a:t>
            </a:r>
            <a:endParaRPr lang="zh-TW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EA1ED9-6B14-4FC3-A1D4-4F8EA8299CB3}"/>
              </a:ext>
            </a:extLst>
          </p:cNvPr>
          <p:cNvSpPr/>
          <p:nvPr/>
        </p:nvSpPr>
        <p:spPr>
          <a:xfrm>
            <a:off x="4876800" y="3007360"/>
            <a:ext cx="5242560" cy="42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2C949A-29DB-457A-8899-D36D6C242D5E}"/>
              </a:ext>
            </a:extLst>
          </p:cNvPr>
          <p:cNvSpPr/>
          <p:nvPr/>
        </p:nvSpPr>
        <p:spPr>
          <a:xfrm>
            <a:off x="7559040" y="3429000"/>
            <a:ext cx="2560320" cy="42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4B737D6-15F9-4F2D-BBDA-A9AEC64D9905}"/>
              </a:ext>
            </a:extLst>
          </p:cNvPr>
          <p:cNvSpPr/>
          <p:nvPr/>
        </p:nvSpPr>
        <p:spPr>
          <a:xfrm>
            <a:off x="6309360" y="3844629"/>
            <a:ext cx="3810000" cy="360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6F52C1A-C2F5-4311-9075-AB5CA9D9985E}"/>
              </a:ext>
            </a:extLst>
          </p:cNvPr>
          <p:cNvSpPr/>
          <p:nvPr/>
        </p:nvSpPr>
        <p:spPr>
          <a:xfrm>
            <a:off x="4876800" y="3425995"/>
            <a:ext cx="1219200" cy="42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2784A25-386C-4B29-8713-957544C89395}"/>
              </a:ext>
            </a:extLst>
          </p:cNvPr>
          <p:cNvSpPr/>
          <p:nvPr/>
        </p:nvSpPr>
        <p:spPr>
          <a:xfrm>
            <a:off x="4876800" y="4202568"/>
            <a:ext cx="5242560" cy="785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C2BA46E-F7F2-4655-818D-279E594B46AE}"/>
              </a:ext>
            </a:extLst>
          </p:cNvPr>
          <p:cNvSpPr/>
          <p:nvPr/>
        </p:nvSpPr>
        <p:spPr>
          <a:xfrm>
            <a:off x="4876800" y="4988560"/>
            <a:ext cx="5242560" cy="785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0A28EE7-3825-42F2-BF22-F7CF4765A05C}"/>
              </a:ext>
            </a:extLst>
          </p:cNvPr>
          <p:cNvSpPr/>
          <p:nvPr/>
        </p:nvSpPr>
        <p:spPr>
          <a:xfrm>
            <a:off x="4876800" y="5762128"/>
            <a:ext cx="5242560" cy="785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0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D5C8A3E-D3F2-487B-8FA8-B97FDD69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574" y="2607726"/>
            <a:ext cx="8542921" cy="2970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21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01706355-E6B9-4DBB-804E-D6B1036FED1D}"/>
              </a:ext>
            </a:extLst>
          </p:cNvPr>
          <p:cNvSpPr txBox="1">
            <a:spLocks/>
          </p:cNvSpPr>
          <p:nvPr/>
        </p:nvSpPr>
        <p:spPr>
          <a:xfrm>
            <a:off x="1154626" y="1958000"/>
            <a:ext cx="9799320" cy="426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The effect of </a:t>
            </a:r>
            <a:r>
              <a:rPr lang="en-US" altLang="zh-TW" sz="2400" dirty="0">
                <a:solidFill>
                  <a:srgbClr val="FF0000"/>
                </a:solidFill>
              </a:rPr>
              <a:t>varying pointers on performance</a:t>
            </a:r>
            <a:r>
              <a:rPr lang="en-US" altLang="zh-TW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383EF7-5169-420C-BC20-4754602F95CA}"/>
              </a:ext>
            </a:extLst>
          </p:cNvPr>
          <p:cNvSpPr/>
          <p:nvPr/>
        </p:nvSpPr>
        <p:spPr>
          <a:xfrm>
            <a:off x="8107680" y="5100320"/>
            <a:ext cx="1107440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1CA8FF1-CF3E-49E8-BC21-1F61B12D1DA9}"/>
              </a:ext>
            </a:extLst>
          </p:cNvPr>
          <p:cNvSpPr txBox="1"/>
          <p:nvPr/>
        </p:nvSpPr>
        <p:spPr>
          <a:xfrm>
            <a:off x="6441440" y="5862320"/>
            <a:ext cx="424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**Domain-dependent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27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01706355-E6B9-4DBB-804E-D6B1036FED1D}"/>
              </a:ext>
            </a:extLst>
          </p:cNvPr>
          <p:cNvSpPr txBox="1">
            <a:spLocks/>
          </p:cNvSpPr>
          <p:nvPr/>
        </p:nvSpPr>
        <p:spPr>
          <a:xfrm>
            <a:off x="1154626" y="1958000"/>
            <a:ext cx="9799320" cy="426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What are the pointers pointing to?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820F48-D7F2-41E0-B75D-952D835ADCED}"/>
              </a:ext>
            </a:extLst>
          </p:cNvPr>
          <p:cNvSpPr txBox="1"/>
          <p:nvPr/>
        </p:nvSpPr>
        <p:spPr>
          <a:xfrm>
            <a:off x="7403056" y="1603067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Validation Mean squared error</a:t>
            </a:r>
            <a:endParaRPr lang="zh-TW" altLang="en-US" sz="20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5C0B531-6F17-46EF-89C7-15F794602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" y="2542826"/>
            <a:ext cx="11317684" cy="3543014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89168A57-113E-4790-B78C-10B4D40DE1D4}"/>
              </a:ext>
            </a:extLst>
          </p:cNvPr>
          <p:cNvCxnSpPr/>
          <p:nvPr/>
        </p:nvCxnSpPr>
        <p:spPr>
          <a:xfrm>
            <a:off x="3281680" y="3252691"/>
            <a:ext cx="1107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BE321F2E-55E8-4A70-B2CF-D3DF93477AC8}"/>
              </a:ext>
            </a:extLst>
          </p:cNvPr>
          <p:cNvCxnSpPr>
            <a:cxnSpLocks/>
          </p:cNvCxnSpPr>
          <p:nvPr/>
        </p:nvCxnSpPr>
        <p:spPr>
          <a:xfrm>
            <a:off x="9623016" y="3252691"/>
            <a:ext cx="1680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A9F17FC-A9D1-49EF-8ECD-0D2AB08EB1F5}"/>
              </a:ext>
            </a:extLst>
          </p:cNvPr>
          <p:cNvCxnSpPr>
            <a:cxnSpLocks/>
          </p:cNvCxnSpPr>
          <p:nvPr/>
        </p:nvCxnSpPr>
        <p:spPr>
          <a:xfrm>
            <a:off x="914400" y="3892771"/>
            <a:ext cx="3322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43DBDDCD-BCBF-417E-8911-7965ABA838A7}"/>
              </a:ext>
            </a:extLst>
          </p:cNvPr>
          <p:cNvCxnSpPr>
            <a:cxnSpLocks/>
          </p:cNvCxnSpPr>
          <p:nvPr/>
        </p:nvCxnSpPr>
        <p:spPr>
          <a:xfrm>
            <a:off x="6849336" y="3892771"/>
            <a:ext cx="33106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36B9E444-BE65-4A72-B0F2-F423BFB873F3}"/>
              </a:ext>
            </a:extLst>
          </p:cNvPr>
          <p:cNvCxnSpPr>
            <a:cxnSpLocks/>
          </p:cNvCxnSpPr>
          <p:nvPr/>
        </p:nvCxnSpPr>
        <p:spPr>
          <a:xfrm>
            <a:off x="3281680" y="4492211"/>
            <a:ext cx="281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AE33AA8-EEF1-4A22-8B48-C16A983CCE1B}"/>
              </a:ext>
            </a:extLst>
          </p:cNvPr>
          <p:cNvCxnSpPr>
            <a:cxnSpLocks/>
          </p:cNvCxnSpPr>
          <p:nvPr/>
        </p:nvCxnSpPr>
        <p:spPr>
          <a:xfrm>
            <a:off x="762000" y="4797011"/>
            <a:ext cx="1991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260FA97-76F3-4056-A79E-E8D7A6617D30}"/>
              </a:ext>
            </a:extLst>
          </p:cNvPr>
          <p:cNvCxnSpPr>
            <a:cxnSpLocks/>
          </p:cNvCxnSpPr>
          <p:nvPr/>
        </p:nvCxnSpPr>
        <p:spPr>
          <a:xfrm>
            <a:off x="6532880" y="4492211"/>
            <a:ext cx="2042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1B9ED387-ABC0-4B33-BE22-EBD8FE91A3B6}"/>
              </a:ext>
            </a:extLst>
          </p:cNvPr>
          <p:cNvCxnSpPr>
            <a:cxnSpLocks/>
          </p:cNvCxnSpPr>
          <p:nvPr/>
        </p:nvCxnSpPr>
        <p:spPr>
          <a:xfrm>
            <a:off x="1229360" y="5122131"/>
            <a:ext cx="1239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B196BA8D-DF25-4D06-BE87-66FF76A8DD38}"/>
              </a:ext>
            </a:extLst>
          </p:cNvPr>
          <p:cNvCxnSpPr>
            <a:cxnSpLocks/>
          </p:cNvCxnSpPr>
          <p:nvPr/>
        </p:nvCxnSpPr>
        <p:spPr>
          <a:xfrm>
            <a:off x="6829016" y="5122131"/>
            <a:ext cx="3554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EB96A735-A39A-419A-B9D3-3B74B0232E23}"/>
              </a:ext>
            </a:extLst>
          </p:cNvPr>
          <p:cNvCxnSpPr>
            <a:cxnSpLocks/>
          </p:cNvCxnSpPr>
          <p:nvPr/>
        </p:nvCxnSpPr>
        <p:spPr>
          <a:xfrm>
            <a:off x="762000" y="5711411"/>
            <a:ext cx="2113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45A5270D-DB32-4707-B019-4C44037BD469}"/>
              </a:ext>
            </a:extLst>
          </p:cNvPr>
          <p:cNvCxnSpPr>
            <a:cxnSpLocks/>
          </p:cNvCxnSpPr>
          <p:nvPr/>
        </p:nvCxnSpPr>
        <p:spPr>
          <a:xfrm>
            <a:off x="9476155" y="5711411"/>
            <a:ext cx="10597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50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23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01706355-E6B9-4DBB-804E-D6B1036FED1D}"/>
              </a:ext>
            </a:extLst>
          </p:cNvPr>
          <p:cNvSpPr txBox="1">
            <a:spLocks/>
          </p:cNvSpPr>
          <p:nvPr/>
        </p:nvSpPr>
        <p:spPr>
          <a:xfrm>
            <a:off x="1154626" y="1500800"/>
            <a:ext cx="9799320" cy="426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Observe if </a:t>
            </a:r>
            <a:r>
              <a:rPr lang="en-US" altLang="zh-TW" sz="2400" dirty="0">
                <a:solidFill>
                  <a:srgbClr val="FF0000"/>
                </a:solidFill>
              </a:rPr>
              <a:t>multi-pointers</a:t>
            </a:r>
            <a:r>
              <a:rPr lang="en-US" altLang="zh-TW" sz="2400" dirty="0">
                <a:solidFill>
                  <a:schemeClr val="tx1"/>
                </a:solidFill>
              </a:rPr>
              <a:t> are really necessary.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6B472E3-DCBA-4680-B316-2E5D46AE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62"/>
          <a:stretch/>
        </p:blipFill>
        <p:spPr>
          <a:xfrm>
            <a:off x="600710" y="1996162"/>
            <a:ext cx="5219700" cy="259615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B8A247D-5E96-4558-8AED-ECA0EB6F7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62"/>
          <a:stretch/>
        </p:blipFill>
        <p:spPr>
          <a:xfrm>
            <a:off x="6310841" y="1975842"/>
            <a:ext cx="5219700" cy="259615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4A6C673-8853-4845-B733-1719B29EB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10" y="4976918"/>
            <a:ext cx="6762750" cy="1609725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A1C321B-F3C4-4A8C-933C-BB0BFEFD12C4}"/>
              </a:ext>
            </a:extLst>
          </p:cNvPr>
          <p:cNvCxnSpPr>
            <a:cxnSpLocks/>
          </p:cNvCxnSpPr>
          <p:nvPr/>
        </p:nvCxnSpPr>
        <p:spPr>
          <a:xfrm>
            <a:off x="5537200" y="5090160"/>
            <a:ext cx="0" cy="142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9BD2700-FCC6-4573-9952-771113343F27}"/>
                  </a:ext>
                </a:extLst>
              </p:cNvPr>
              <p:cNvSpPr txBox="1"/>
              <p:nvPr/>
            </p:nvSpPr>
            <p:spPr>
              <a:xfrm>
                <a:off x="7499154" y="5321864"/>
                <a:ext cx="4246880" cy="1039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Analysis of Multi-Pointer Behavior of MPCN on five datasets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 = 3</a:t>
                </a:r>
                <a:endParaRPr lang="en-US" altLang="zh-TW" sz="20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9BD2700-FCC6-4573-9952-771113343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154" y="5321864"/>
                <a:ext cx="4246880" cy="1039323"/>
              </a:xfrm>
              <a:prstGeom prst="rect">
                <a:avLst/>
              </a:prstGeom>
              <a:blipFill>
                <a:blip r:embed="rId5"/>
                <a:stretch>
                  <a:fillRect l="-1435" t="-2924" r="-1435" b="-64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A64CA5CE-F4C2-4124-AB8A-984BE0562235}"/>
              </a:ext>
            </a:extLst>
          </p:cNvPr>
          <p:cNvSpPr/>
          <p:nvPr/>
        </p:nvSpPr>
        <p:spPr>
          <a:xfrm>
            <a:off x="2763520" y="6185330"/>
            <a:ext cx="2637983" cy="357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654AA6-935B-4F9D-9D72-95104C6B0021}"/>
              </a:ext>
            </a:extLst>
          </p:cNvPr>
          <p:cNvSpPr/>
          <p:nvPr/>
        </p:nvSpPr>
        <p:spPr>
          <a:xfrm>
            <a:off x="5642414" y="5352344"/>
            <a:ext cx="1601665" cy="1170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6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627" y="559455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626" y="1640956"/>
            <a:ext cx="9799320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3200" dirty="0">
                <a:solidFill>
                  <a:srgbClr val="FF0000"/>
                </a:solidFill>
              </a:rPr>
              <a:t>Item </a:t>
            </a:r>
            <a:r>
              <a:rPr lang="en-US" altLang="zh-TW" sz="3200" dirty="0" err="1">
                <a:solidFill>
                  <a:srgbClr val="FF0000"/>
                </a:solidFill>
              </a:rPr>
              <a:t>recommendate</a:t>
            </a:r>
            <a:r>
              <a:rPr lang="en-US" altLang="zh-TW" sz="3200" dirty="0">
                <a:solidFill>
                  <a:srgbClr val="FF0000"/>
                </a:solidFill>
              </a:rPr>
              <a:t> for user.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859FAA8-126D-455D-8FCE-79926D8C9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40870" r="68885" b="9019"/>
          <a:stretch/>
        </p:blipFill>
        <p:spPr>
          <a:xfrm>
            <a:off x="1408922" y="3121088"/>
            <a:ext cx="2472613" cy="216418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0F77A94-B733-4343-BC6A-805F31D2D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t="4359" r="21562" b="29918"/>
          <a:stretch/>
        </p:blipFill>
        <p:spPr>
          <a:xfrm>
            <a:off x="6607030" y="2372653"/>
            <a:ext cx="4686202" cy="3589329"/>
          </a:xfrm>
          <a:prstGeom prst="rect">
            <a:avLst/>
          </a:prstGeom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73C6DFE7-BCF8-40C1-92D3-2C11C68667AF}"/>
              </a:ext>
            </a:extLst>
          </p:cNvPr>
          <p:cNvGrpSpPr/>
          <p:nvPr/>
        </p:nvGrpSpPr>
        <p:grpSpPr>
          <a:xfrm>
            <a:off x="3881535" y="2478192"/>
            <a:ext cx="3853542" cy="1715562"/>
            <a:chOff x="3881535" y="2845836"/>
            <a:chExt cx="3853542" cy="171556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E55A214-4833-4C22-ABA9-25027A84DDC1}"/>
                </a:ext>
              </a:extLst>
            </p:cNvPr>
            <p:cNvSpPr/>
            <p:nvPr/>
          </p:nvSpPr>
          <p:spPr>
            <a:xfrm>
              <a:off x="6588368" y="2845836"/>
              <a:ext cx="1146709" cy="15488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ED874D1A-F4AC-4799-8175-EF9B2DAB046B}"/>
                </a:ext>
              </a:extLst>
            </p:cNvPr>
            <p:cNvCxnSpPr>
              <a:stCxn id="13" idx="1"/>
              <a:endCxn id="7" idx="3"/>
            </p:cNvCxnSpPr>
            <p:nvPr/>
          </p:nvCxnSpPr>
          <p:spPr>
            <a:xfrm flipH="1">
              <a:off x="3881535" y="3620277"/>
              <a:ext cx="2706833" cy="94112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DC66BAD-F2C0-4611-9B53-700AE878A751}"/>
                </a:ext>
              </a:extLst>
            </p:cNvPr>
            <p:cNvSpPr txBox="1"/>
            <p:nvPr/>
          </p:nvSpPr>
          <p:spPr>
            <a:xfrm>
              <a:off x="3881535" y="3322755"/>
              <a:ext cx="2549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err="1"/>
                <a:t>Recommedate</a:t>
              </a:r>
              <a:endParaRPr lang="zh-TW" altLang="en-US" sz="2400" dirty="0"/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6D4BE59-CA8B-4D1C-B46A-62BD66F59F29}"/>
              </a:ext>
            </a:extLst>
          </p:cNvPr>
          <p:cNvSpPr txBox="1"/>
          <p:nvPr/>
        </p:nvSpPr>
        <p:spPr>
          <a:xfrm>
            <a:off x="4422710" y="4101719"/>
            <a:ext cx="216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cs typeface="Times New Roman" panose="02020603050405020304" pitchFamily="18" charset="0"/>
              </a:rPr>
              <a:t>Score =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951DCCE-A8F4-457C-B8E5-BF6752EEF11F}"/>
              </a:ext>
            </a:extLst>
          </p:cNvPr>
          <p:cNvGrpSpPr/>
          <p:nvPr/>
        </p:nvGrpSpPr>
        <p:grpSpPr>
          <a:xfrm>
            <a:off x="3881534" y="2479760"/>
            <a:ext cx="5005188" cy="2059676"/>
            <a:chOff x="3881534" y="2847404"/>
            <a:chExt cx="5005188" cy="2059676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207AD05-5565-42A4-82AB-57B72BA3A2E6}"/>
                </a:ext>
              </a:extLst>
            </p:cNvPr>
            <p:cNvSpPr/>
            <p:nvPr/>
          </p:nvSpPr>
          <p:spPr>
            <a:xfrm>
              <a:off x="7740013" y="2847404"/>
              <a:ext cx="1146709" cy="15488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9DF2F070-E8A8-4C49-8C79-248F811B7E76}"/>
                </a:ext>
              </a:extLst>
            </p:cNvPr>
            <p:cNvCxnSpPr>
              <a:cxnSpLocks/>
              <a:stCxn id="21" idx="1"/>
              <a:endCxn id="7" idx="3"/>
            </p:cNvCxnSpPr>
            <p:nvPr/>
          </p:nvCxnSpPr>
          <p:spPr>
            <a:xfrm flipH="1">
              <a:off x="3881535" y="3621845"/>
              <a:ext cx="3858478" cy="93955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91EB8976-51B1-4A5D-9E64-317C9EDD0F04}"/>
                </a:ext>
              </a:extLst>
            </p:cNvPr>
            <p:cNvSpPr txBox="1"/>
            <p:nvPr/>
          </p:nvSpPr>
          <p:spPr>
            <a:xfrm>
              <a:off x="3881534" y="3554921"/>
              <a:ext cx="2549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err="1"/>
                <a:t>Recommedate</a:t>
              </a:r>
              <a:endParaRPr lang="zh-TW" altLang="en-US" sz="2400" dirty="0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E9FFC30C-2593-41D6-931A-96D241959B76}"/>
                </a:ext>
              </a:extLst>
            </p:cNvPr>
            <p:cNvSpPr txBox="1"/>
            <p:nvPr/>
          </p:nvSpPr>
          <p:spPr>
            <a:xfrm>
              <a:off x="4432041" y="4383860"/>
              <a:ext cx="2165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cs typeface="Times New Roman" panose="02020603050405020304" pitchFamily="18" charset="0"/>
                </a:rPr>
                <a:t>Score = </a:t>
              </a:r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???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9960AD5-AEDC-420A-B21A-D40DD061BDE0}"/>
              </a:ext>
            </a:extLst>
          </p:cNvPr>
          <p:cNvSpPr txBox="1"/>
          <p:nvPr/>
        </p:nvSpPr>
        <p:spPr>
          <a:xfrm>
            <a:off x="2509485" y="5976967"/>
            <a:ext cx="760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Only take a (user, item)pair at a time.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591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816395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Conclusion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819516" y="2333920"/>
            <a:ext cx="10552967" cy="374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Proposed a new state-of-the-art neural model for recommendation.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Our proposed Multi-Pointer Co-Attention Networks outperforms many strong competitors on 24 benchmark datasets from Amazon and Yelp.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By analyzing the pointer behavior across multiple domains, we conclude that the result are domain dependent.</a:t>
            </a:r>
          </a:p>
        </p:txBody>
      </p:sp>
    </p:spTree>
    <p:extLst>
      <p:ext uri="{BB962C8B-B14F-4D97-AF65-F5344CB8AC3E}">
        <p14:creationId xmlns:p14="http://schemas.microsoft.com/office/powerpoint/2010/main" val="110422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844BAB-DA7A-4071-BAF2-40C1788E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FB3A087-206C-48C6-8A26-00921A6C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806C7EF6-310E-4689-91AA-CDC3FD588CCC}"/>
              </a:ext>
            </a:extLst>
          </p:cNvPr>
          <p:cNvSpPr txBox="1">
            <a:spLocks/>
          </p:cNvSpPr>
          <p:nvPr/>
        </p:nvSpPr>
        <p:spPr>
          <a:xfrm>
            <a:off x="860342" y="1844218"/>
            <a:ext cx="10471317" cy="3962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chemeClr val="tx1"/>
                </a:solidFill>
              </a:rPr>
              <a:t>Input</a:t>
            </a:r>
          </a:p>
          <a:p>
            <a:pPr marL="857250" lvl="1" indent="-514350">
              <a:buClrTx/>
              <a:buFont typeface="Wingdings" panose="05000000000000000000" pitchFamily="2" charset="2"/>
              <a:buAutoNum type="circleNumWdWhitePlain"/>
            </a:pPr>
            <a:r>
              <a:rPr lang="en-US" altLang="zh-TW" sz="3000" dirty="0">
                <a:solidFill>
                  <a:schemeClr val="tx1"/>
                </a:solidFill>
              </a:rPr>
              <a:t>User reviews </a:t>
            </a:r>
            <a:r>
              <a:rPr lang="zh-TW" altLang="en-US" sz="3000" dirty="0">
                <a:solidFill>
                  <a:schemeClr val="tx1"/>
                </a:solidFill>
              </a:rPr>
              <a:t>（</a:t>
            </a:r>
            <a:r>
              <a:rPr lang="en-US" altLang="zh-TW" sz="3000" dirty="0">
                <a:solidFill>
                  <a:schemeClr val="tx1"/>
                </a:solidFill>
              </a:rPr>
              <a:t>all reviews he(she) has reviews</a:t>
            </a:r>
            <a:r>
              <a:rPr lang="zh-TW" altLang="en-US" sz="3000" dirty="0">
                <a:solidFill>
                  <a:schemeClr val="tx1"/>
                </a:solidFill>
              </a:rPr>
              <a:t>）</a:t>
            </a:r>
            <a:r>
              <a:rPr lang="en-US" altLang="zh-TW" sz="3000" dirty="0">
                <a:solidFill>
                  <a:schemeClr val="tx1"/>
                </a:solidFill>
              </a:rPr>
              <a:t>.</a:t>
            </a:r>
          </a:p>
          <a:p>
            <a:pPr marL="857250" lvl="1" indent="-514350">
              <a:buClrTx/>
              <a:buFont typeface="Wingdings" panose="05000000000000000000" pitchFamily="2" charset="2"/>
              <a:buAutoNum type="circleNumWdWhitePlain"/>
            </a:pPr>
            <a:r>
              <a:rPr lang="en-US" altLang="zh-TW" sz="3000" dirty="0">
                <a:solidFill>
                  <a:schemeClr val="tx1"/>
                </a:solidFill>
              </a:rPr>
              <a:t>Item reviews </a:t>
            </a:r>
            <a:r>
              <a:rPr lang="zh-TW" altLang="en-US" sz="3000" dirty="0">
                <a:solidFill>
                  <a:schemeClr val="tx1"/>
                </a:solidFill>
              </a:rPr>
              <a:t>（</a:t>
            </a:r>
            <a:r>
              <a:rPr lang="en-US" altLang="zh-TW" sz="3000" dirty="0">
                <a:solidFill>
                  <a:schemeClr val="tx1"/>
                </a:solidFill>
              </a:rPr>
              <a:t>all reviews that was written for it</a:t>
            </a:r>
            <a:r>
              <a:rPr lang="zh-TW" altLang="en-US" sz="3000" dirty="0">
                <a:solidFill>
                  <a:schemeClr val="tx1"/>
                </a:solidFill>
              </a:rPr>
              <a:t>）</a:t>
            </a:r>
            <a:r>
              <a:rPr lang="en-US" altLang="zh-TW" sz="3000" dirty="0">
                <a:solidFill>
                  <a:schemeClr val="tx1"/>
                </a:solidFill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chemeClr val="tx1"/>
                </a:solidFill>
              </a:rPr>
              <a:t>Output</a:t>
            </a:r>
          </a:p>
          <a:p>
            <a:pPr marL="857250" lvl="1" indent="-514350">
              <a:buClrTx/>
              <a:buFont typeface="Wingdings" panose="05000000000000000000" pitchFamily="2" charset="2"/>
              <a:buAutoNum type="circleNumWdWhitePlain"/>
            </a:pPr>
            <a:r>
              <a:rPr lang="en-US" altLang="zh-TW" sz="3000" dirty="0">
                <a:solidFill>
                  <a:srgbClr val="FF0000"/>
                </a:solidFill>
              </a:rPr>
              <a:t>A scalar</a:t>
            </a:r>
            <a:r>
              <a:rPr lang="en-US" altLang="zh-TW" sz="3000" dirty="0">
                <a:solidFill>
                  <a:schemeClr val="tx1"/>
                </a:solidFill>
              </a:rPr>
              <a:t>, representing the </a:t>
            </a:r>
            <a:r>
              <a:rPr lang="en-US" altLang="zh-TW" sz="3000" dirty="0">
                <a:solidFill>
                  <a:srgbClr val="FF0000"/>
                </a:solidFill>
              </a:rPr>
              <a:t>strength of the user-item interaction</a:t>
            </a:r>
            <a:r>
              <a:rPr lang="en-US" altLang="zh-TW" sz="3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10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154626" y="1707142"/>
            <a:ext cx="10732574" cy="127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altLang="zh-TW" sz="3200" dirty="0">
                <a:solidFill>
                  <a:srgbClr val="00B0F0"/>
                </a:solidFill>
              </a:rPr>
              <a:t>Defects of traditional recommendation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3200" dirty="0">
                <a:solidFill>
                  <a:schemeClr val="tx1"/>
                </a:solidFill>
              </a:rPr>
              <a:t>Concatenation all reviews is unnatural</a:t>
            </a:r>
            <a:r>
              <a:rPr lang="zh-TW" altLang="en-US" sz="3200" dirty="0">
                <a:solidFill>
                  <a:schemeClr val="tx1"/>
                </a:solidFill>
              </a:rPr>
              <a:t> </a:t>
            </a:r>
            <a:r>
              <a:rPr lang="en-US" altLang="zh-TW" sz="3200" dirty="0">
                <a:solidFill>
                  <a:schemeClr val="tx1"/>
                </a:solidFill>
              </a:rPr>
              <a:t>and noisy.</a:t>
            </a:r>
          </a:p>
        </p:txBody>
      </p:sp>
      <p:sp>
        <p:nvSpPr>
          <p:cNvPr id="10" name="向下箭號 9"/>
          <p:cNvSpPr/>
          <p:nvPr/>
        </p:nvSpPr>
        <p:spPr>
          <a:xfrm>
            <a:off x="5018970" y="5268208"/>
            <a:ext cx="729542" cy="5387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585980" y="5627801"/>
            <a:ext cx="8936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MPCN</a:t>
            </a:r>
          </a:p>
          <a:p>
            <a:r>
              <a:rPr lang="en-US" altLang="zh-TW" sz="2800" dirty="0">
                <a:solidFill>
                  <a:srgbClr val="FF0000"/>
                </a:solidFill>
              </a:rPr>
              <a:t>Multi-Pointer Co-attention Networks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A11979C-117E-4B19-B167-6EA7C7B18516}"/>
              </a:ext>
            </a:extLst>
          </p:cNvPr>
          <p:cNvSpPr txBox="1">
            <a:spLocks/>
          </p:cNvSpPr>
          <p:nvPr/>
        </p:nvSpPr>
        <p:spPr>
          <a:xfrm>
            <a:off x="1154626" y="3050015"/>
            <a:ext cx="10732574" cy="127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3200" dirty="0">
                <a:solidFill>
                  <a:schemeClr val="tx1"/>
                </a:solidFill>
              </a:rPr>
              <a:t>User and item representations are static </a:t>
            </a:r>
            <a:r>
              <a:rPr lang="en-US" altLang="zh-TW" sz="3200" dirty="0" err="1">
                <a:solidFill>
                  <a:srgbClr val="FF0000"/>
                </a:solidFill>
              </a:rPr>
              <a:t>irregardless</a:t>
            </a:r>
            <a:r>
              <a:rPr lang="en-US" altLang="zh-TW" sz="3200" dirty="0">
                <a:solidFill>
                  <a:srgbClr val="FF0000"/>
                </a:solidFill>
              </a:rPr>
              <a:t> of the target match</a:t>
            </a:r>
            <a:r>
              <a:rPr lang="en-US" altLang="zh-TW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31F25B72-FFB5-4F3B-BA83-B8912A785D06}"/>
              </a:ext>
            </a:extLst>
          </p:cNvPr>
          <p:cNvSpPr txBox="1">
            <a:spLocks/>
          </p:cNvSpPr>
          <p:nvPr/>
        </p:nvSpPr>
        <p:spPr>
          <a:xfrm>
            <a:off x="1154626" y="4210405"/>
            <a:ext cx="10732574" cy="1369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3200" dirty="0">
                <a:solidFill>
                  <a:srgbClr val="FF0000"/>
                </a:solidFill>
              </a:rPr>
              <a:t>Compress</a:t>
            </a:r>
            <a:r>
              <a:rPr lang="en-US" altLang="zh-TW" sz="3200" dirty="0">
                <a:solidFill>
                  <a:schemeClr val="tx1"/>
                </a:solidFill>
              </a:rPr>
              <a:t> large user-item review banks into </a:t>
            </a:r>
            <a:r>
              <a:rPr lang="en-US" altLang="zh-TW" sz="3200" dirty="0">
                <a:solidFill>
                  <a:srgbClr val="FF0000"/>
                </a:solidFill>
              </a:rPr>
              <a:t>low dimensional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vector</a:t>
            </a:r>
            <a:r>
              <a:rPr lang="en-US" altLang="zh-TW" sz="3200" dirty="0">
                <a:solidFill>
                  <a:schemeClr val="tx1"/>
                </a:solidFill>
              </a:rPr>
              <a:t> representations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3641FB1-9076-4E8D-89D8-C1CAE99B6F09}"/>
              </a:ext>
            </a:extLst>
          </p:cNvPr>
          <p:cNvSpPr txBox="1">
            <a:spLocks/>
          </p:cNvSpPr>
          <p:nvPr/>
        </p:nvSpPr>
        <p:spPr>
          <a:xfrm>
            <a:off x="1154626" y="1711741"/>
            <a:ext cx="10732574" cy="65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altLang="zh-TW" sz="3200" dirty="0">
                <a:solidFill>
                  <a:srgbClr val="00B0F0"/>
                </a:solidFill>
              </a:rPr>
              <a:t>Defects of traditional recommendation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/>
      <p:bldP spid="8" grpId="0"/>
      <p:bldP spid="8" grpId="1"/>
      <p:bldP spid="8" grpId="2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7A3322E0-AAE5-43DE-959C-6C61409E7566}"/>
              </a:ext>
            </a:extLst>
          </p:cNvPr>
          <p:cNvGrpSpPr/>
          <p:nvPr/>
        </p:nvGrpSpPr>
        <p:grpSpPr>
          <a:xfrm>
            <a:off x="4500000" y="72000"/>
            <a:ext cx="6840000" cy="6480000"/>
            <a:chOff x="5207000" y="81280"/>
            <a:chExt cx="7066280" cy="686816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F91D291-3EAE-40FF-BF96-983211DC3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0889"/>
            <a:stretch/>
          </p:blipFill>
          <p:spPr>
            <a:xfrm>
              <a:off x="6553200" y="5638800"/>
              <a:ext cx="5147460" cy="131064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71A0BB3-F93D-4455-90C1-FF6CA859DEE6}"/>
                </a:ext>
              </a:extLst>
            </p:cNvPr>
            <p:cNvSpPr/>
            <p:nvPr/>
          </p:nvSpPr>
          <p:spPr>
            <a:xfrm>
              <a:off x="6553200" y="81280"/>
              <a:ext cx="5148000" cy="6858000"/>
            </a:xfrm>
            <a:prstGeom prst="rect">
              <a:avLst/>
            </a:prstGeom>
            <a:blipFill dpi="0" rotWithShape="1">
              <a:blip r:embed="rId3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A26749D9-6378-4B9F-B232-ED284EAAC159}"/>
                </a:ext>
              </a:extLst>
            </p:cNvPr>
            <p:cNvGrpSpPr/>
            <p:nvPr/>
          </p:nvGrpSpPr>
          <p:grpSpPr>
            <a:xfrm>
              <a:off x="5207000" y="81280"/>
              <a:ext cx="7066280" cy="6858000"/>
              <a:chOff x="5207000" y="81280"/>
              <a:chExt cx="7066280" cy="6858000"/>
            </a:xfrm>
          </p:grpSpPr>
          <p:grpSp>
            <p:nvGrpSpPr>
              <p:cNvPr id="5" name="群組 4">
                <a:extLst>
                  <a:ext uri="{FF2B5EF4-FFF2-40B4-BE49-F238E27FC236}">
                    <a16:creationId xmlns:a16="http://schemas.microsoft.com/office/drawing/2014/main" id="{7B682280-4190-44E8-9343-55E609CE7148}"/>
                  </a:ext>
                </a:extLst>
              </p:cNvPr>
              <p:cNvGrpSpPr/>
              <p:nvPr/>
            </p:nvGrpSpPr>
            <p:grpSpPr>
              <a:xfrm>
                <a:off x="5207000" y="81280"/>
                <a:ext cx="6494200" cy="6858000"/>
                <a:chOff x="5207000" y="81280"/>
                <a:chExt cx="6494200" cy="6858000"/>
              </a:xfrm>
            </p:grpSpPr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03C46528-A590-4D48-8D38-3D723933ABB2}"/>
                    </a:ext>
                  </a:extLst>
                </p:cNvPr>
                <p:cNvSpPr/>
                <p:nvPr/>
              </p:nvSpPr>
              <p:spPr>
                <a:xfrm>
                  <a:off x="6553200" y="81280"/>
                  <a:ext cx="5148000" cy="6858000"/>
                </a:xfrm>
                <a:prstGeom prst="rect">
                  <a:avLst/>
                </a:prstGeom>
                <a:blipFill dpi="0" rotWithShape="1">
                  <a:blip r:embed="rId3">
                    <a:alphaModFix amt="3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CF53D873-2DCE-4E1B-8F66-FAF3BFB20F65}"/>
                    </a:ext>
                  </a:extLst>
                </p:cNvPr>
                <p:cNvSpPr txBox="1"/>
                <p:nvPr/>
              </p:nvSpPr>
              <p:spPr>
                <a:xfrm>
                  <a:off x="5207000" y="2895600"/>
                  <a:ext cx="17170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Review-level Representation</a:t>
                  </a: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1138C2CF-2480-42EE-8E2C-A1DFCD95AE9D}"/>
                    </a:ext>
                  </a:extLst>
                </p:cNvPr>
                <p:cNvSpPr txBox="1"/>
                <p:nvPr/>
              </p:nvSpPr>
              <p:spPr>
                <a:xfrm>
                  <a:off x="5897880" y="1033195"/>
                  <a:ext cx="17170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Word-level Representation</a:t>
                  </a: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C9FD26A-0FA9-4312-82A4-7D90B293F2D0}"/>
                  </a:ext>
                </a:extLst>
              </p:cNvPr>
              <p:cNvSpPr txBox="1"/>
              <p:nvPr/>
            </p:nvSpPr>
            <p:spPr>
              <a:xfrm>
                <a:off x="10046280" y="1605280"/>
                <a:ext cx="222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Row/Col Avg Pooling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sp>
        <p:nvSpPr>
          <p:cNvPr id="18" name="標題 1">
            <a:extLst>
              <a:ext uri="{FF2B5EF4-FFF2-40B4-BE49-F238E27FC236}">
                <a16:creationId xmlns:a16="http://schemas.microsoft.com/office/drawing/2014/main" id="{4E10716B-C507-45BF-8E6C-F5512B8A4144}"/>
              </a:ext>
            </a:extLst>
          </p:cNvPr>
          <p:cNvSpPr txBox="1">
            <a:spLocks/>
          </p:cNvSpPr>
          <p:nvPr/>
        </p:nvSpPr>
        <p:spPr bwMode="gray">
          <a:xfrm>
            <a:off x="1134749" y="253866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1200" cap="all" spc="0" normalizeH="0" baseline="0" noProof="0">
                <a:ln>
                  <a:noFill/>
                </a:ln>
                <a:solidFill>
                  <a:srgbClr val="0A8CA6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FRAMEWORK</a:t>
            </a:r>
            <a:endParaRPr kumimoji="0" lang="zh-TW" altLang="en-US" sz="5000" b="0" i="0" u="none" strike="noStrike" kern="1200" cap="all" spc="0" normalizeH="0" baseline="0" noProof="0" dirty="0">
              <a:ln>
                <a:noFill/>
              </a:ln>
              <a:solidFill>
                <a:srgbClr val="0A8CA6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19" name="投影片編號版面配置區 3">
            <a:extLst>
              <a:ext uri="{FF2B5EF4-FFF2-40B4-BE49-F238E27FC236}">
                <a16:creationId xmlns:a16="http://schemas.microsoft.com/office/drawing/2014/main" id="{22F32267-8A33-4C2E-B20F-B32ADB8CBA72}"/>
              </a:ext>
            </a:extLst>
          </p:cNvPr>
          <p:cNvSpPr txBox="1">
            <a:spLocks/>
          </p:cNvSpPr>
          <p:nvPr/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49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C091BC15-25FB-4D58-BDF8-46250C58BD78}"/>
              </a:ext>
            </a:extLst>
          </p:cNvPr>
          <p:cNvGrpSpPr/>
          <p:nvPr/>
        </p:nvGrpSpPr>
        <p:grpSpPr>
          <a:xfrm>
            <a:off x="4500000" y="72000"/>
            <a:ext cx="6840000" cy="6480000"/>
            <a:chOff x="5237480" y="81280"/>
            <a:chExt cx="7035800" cy="685800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F91D291-3EAE-40FF-BF96-983211DC3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518" b="19260"/>
            <a:stretch/>
          </p:blipFill>
          <p:spPr>
            <a:xfrm>
              <a:off x="6553740" y="4094480"/>
              <a:ext cx="5147460" cy="1524000"/>
            </a:xfrm>
            <a:prstGeom prst="rect">
              <a:avLst/>
            </a:prstGeom>
          </p:spPr>
        </p:pic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3D1C9B0A-A7EC-4E27-84A7-9BB3AB59525F}"/>
                </a:ext>
              </a:extLst>
            </p:cNvPr>
            <p:cNvGrpSpPr/>
            <p:nvPr/>
          </p:nvGrpSpPr>
          <p:grpSpPr>
            <a:xfrm>
              <a:off x="5237480" y="81280"/>
              <a:ext cx="7035800" cy="6858000"/>
              <a:chOff x="5237480" y="81280"/>
              <a:chExt cx="7035800" cy="6858000"/>
            </a:xfrm>
          </p:grpSpPr>
          <p:grpSp>
            <p:nvGrpSpPr>
              <p:cNvPr id="3" name="群組 2">
                <a:extLst>
                  <a:ext uri="{FF2B5EF4-FFF2-40B4-BE49-F238E27FC236}">
                    <a16:creationId xmlns:a16="http://schemas.microsoft.com/office/drawing/2014/main" id="{0CC6C334-0300-4482-9B5F-966EBD72DDAF}"/>
                  </a:ext>
                </a:extLst>
              </p:cNvPr>
              <p:cNvGrpSpPr/>
              <p:nvPr/>
            </p:nvGrpSpPr>
            <p:grpSpPr>
              <a:xfrm>
                <a:off x="5237480" y="81280"/>
                <a:ext cx="6463720" cy="6858000"/>
                <a:chOff x="5237480" y="81280"/>
                <a:chExt cx="6463720" cy="685800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771A0BB3-F93D-4455-90C1-FF6CA859DEE6}"/>
                    </a:ext>
                  </a:extLst>
                </p:cNvPr>
                <p:cNvSpPr/>
                <p:nvPr/>
              </p:nvSpPr>
              <p:spPr>
                <a:xfrm>
                  <a:off x="6553200" y="81280"/>
                  <a:ext cx="5148000" cy="6858000"/>
                </a:xfrm>
                <a:prstGeom prst="rect">
                  <a:avLst/>
                </a:prstGeom>
                <a:blipFill dpi="0" rotWithShape="1">
                  <a:blip r:embed="rId3">
                    <a:alphaModFix amt="3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" name="文字方塊 1">
                  <a:extLst>
                    <a:ext uri="{FF2B5EF4-FFF2-40B4-BE49-F238E27FC236}">
                      <a16:creationId xmlns:a16="http://schemas.microsoft.com/office/drawing/2014/main" id="{0DE03BEB-E37F-488C-B122-A389F04DB581}"/>
                    </a:ext>
                  </a:extLst>
                </p:cNvPr>
                <p:cNvSpPr txBox="1"/>
                <p:nvPr/>
              </p:nvSpPr>
              <p:spPr>
                <a:xfrm>
                  <a:off x="5237480" y="2956560"/>
                  <a:ext cx="17170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Review-level Representation</a:t>
                  </a: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BB53F716-E419-4298-AA82-FF51FF4B3CA2}"/>
                    </a:ext>
                  </a:extLst>
                </p:cNvPr>
                <p:cNvSpPr txBox="1"/>
                <p:nvPr/>
              </p:nvSpPr>
              <p:spPr>
                <a:xfrm>
                  <a:off x="5928360" y="1094155"/>
                  <a:ext cx="17170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Word-level Representation</a:t>
                  </a: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680A571-A251-466F-8C39-2A215DDA47FD}"/>
                  </a:ext>
                </a:extLst>
              </p:cNvPr>
              <p:cNvSpPr txBox="1"/>
              <p:nvPr/>
            </p:nvSpPr>
            <p:spPr>
              <a:xfrm>
                <a:off x="10046280" y="1605280"/>
                <a:ext cx="222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Row/Col Avg Pooling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id="{C257540C-0397-4CD5-AF08-B61825894B9E}"/>
              </a:ext>
            </a:extLst>
          </p:cNvPr>
          <p:cNvSpPr txBox="1">
            <a:spLocks/>
          </p:cNvSpPr>
          <p:nvPr/>
        </p:nvSpPr>
        <p:spPr bwMode="gray">
          <a:xfrm>
            <a:off x="1134749" y="253866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1200" cap="all" spc="0" normalizeH="0" baseline="0" noProof="0">
                <a:ln>
                  <a:noFill/>
                </a:ln>
                <a:solidFill>
                  <a:srgbClr val="0A8CA6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FRAMEWORK</a:t>
            </a:r>
            <a:endParaRPr kumimoji="0" lang="zh-TW" altLang="en-US" sz="5000" b="0" i="0" u="none" strike="noStrike" kern="1200" cap="all" spc="0" normalizeH="0" baseline="0" noProof="0" dirty="0">
              <a:ln>
                <a:noFill/>
              </a:ln>
              <a:solidFill>
                <a:srgbClr val="0A8CA6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13" name="投影片編號版面配置區 3">
            <a:extLst>
              <a:ext uri="{FF2B5EF4-FFF2-40B4-BE49-F238E27FC236}">
                <a16:creationId xmlns:a16="http://schemas.microsoft.com/office/drawing/2014/main" id="{A4549CBA-2415-4269-A383-0E68322028CA}"/>
              </a:ext>
            </a:extLst>
          </p:cNvPr>
          <p:cNvSpPr txBox="1">
            <a:spLocks/>
          </p:cNvSpPr>
          <p:nvPr/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34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BB1DEB3B-2626-4365-A5D8-DF564256084D}"/>
              </a:ext>
            </a:extLst>
          </p:cNvPr>
          <p:cNvGrpSpPr/>
          <p:nvPr/>
        </p:nvGrpSpPr>
        <p:grpSpPr>
          <a:xfrm>
            <a:off x="4500000" y="72000"/>
            <a:ext cx="6840000" cy="6480000"/>
            <a:chOff x="5217160" y="81280"/>
            <a:chExt cx="7056120" cy="685800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F91D291-3EAE-40FF-BF96-983211DC3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3556" b="41333"/>
            <a:stretch/>
          </p:blipFill>
          <p:spPr>
            <a:xfrm>
              <a:off x="6553200" y="3078480"/>
              <a:ext cx="5147460" cy="1036320"/>
            </a:xfrm>
            <a:prstGeom prst="rect">
              <a:avLst/>
            </a:prstGeom>
          </p:spPr>
        </p:pic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E96A38DD-2A89-47E7-9E2C-DB0267BEB0B4}"/>
                </a:ext>
              </a:extLst>
            </p:cNvPr>
            <p:cNvGrpSpPr/>
            <p:nvPr/>
          </p:nvGrpSpPr>
          <p:grpSpPr>
            <a:xfrm>
              <a:off x="5217160" y="81280"/>
              <a:ext cx="7056120" cy="6858000"/>
              <a:chOff x="5217160" y="81280"/>
              <a:chExt cx="7056120" cy="6858000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A3AE4616-AD5C-47BD-AE65-06769BF33130}"/>
                  </a:ext>
                </a:extLst>
              </p:cNvPr>
              <p:cNvGrpSpPr/>
              <p:nvPr/>
            </p:nvGrpSpPr>
            <p:grpSpPr>
              <a:xfrm>
                <a:off x="5217160" y="81280"/>
                <a:ext cx="6484040" cy="6858000"/>
                <a:chOff x="5217160" y="81280"/>
                <a:chExt cx="6484040" cy="685800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771A0BB3-F93D-4455-90C1-FF6CA859DEE6}"/>
                    </a:ext>
                  </a:extLst>
                </p:cNvPr>
                <p:cNvSpPr/>
                <p:nvPr/>
              </p:nvSpPr>
              <p:spPr>
                <a:xfrm>
                  <a:off x="6553200" y="81280"/>
                  <a:ext cx="5148000" cy="6858000"/>
                </a:xfrm>
                <a:prstGeom prst="rect">
                  <a:avLst/>
                </a:prstGeom>
                <a:blipFill dpi="0" rotWithShape="1">
                  <a:blip r:embed="rId3">
                    <a:alphaModFix amt="3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0" name="群組 9">
                  <a:extLst>
                    <a:ext uri="{FF2B5EF4-FFF2-40B4-BE49-F238E27FC236}">
                      <a16:creationId xmlns:a16="http://schemas.microsoft.com/office/drawing/2014/main" id="{A84F8DCC-1591-48CE-87AD-00A5CF7BFF85}"/>
                    </a:ext>
                  </a:extLst>
                </p:cNvPr>
                <p:cNvGrpSpPr/>
                <p:nvPr/>
              </p:nvGrpSpPr>
              <p:grpSpPr>
                <a:xfrm>
                  <a:off x="5217160" y="1053515"/>
                  <a:ext cx="2407920" cy="2539216"/>
                  <a:chOff x="5217160" y="1053515"/>
                  <a:chExt cx="2407920" cy="2539216"/>
                </a:xfrm>
              </p:grpSpPr>
              <p:sp>
                <p:nvSpPr>
                  <p:cNvPr id="8" name="文字方塊 7">
                    <a:extLst>
                      <a:ext uri="{FF2B5EF4-FFF2-40B4-BE49-F238E27FC236}">
                        <a16:creationId xmlns:a16="http://schemas.microsoft.com/office/drawing/2014/main" id="{0540FA21-C816-41E4-8007-ECBED14632A0}"/>
                      </a:ext>
                    </a:extLst>
                  </p:cNvPr>
                  <p:cNvSpPr txBox="1"/>
                  <p:nvPr/>
                </p:nvSpPr>
                <p:spPr>
                  <a:xfrm>
                    <a:off x="5217160" y="2946400"/>
                    <a:ext cx="171704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rPr>
                      <a:t>Review-level Representation</a:t>
                    </a:r>
                    <a:endParaRPr kumimoji="0" lang="zh-TW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9" name="文字方塊 8">
                    <a:extLst>
                      <a:ext uri="{FF2B5EF4-FFF2-40B4-BE49-F238E27FC236}">
                        <a16:creationId xmlns:a16="http://schemas.microsoft.com/office/drawing/2014/main" id="{1BDD659D-685D-4371-A5E1-EAAFFCD581C5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40" y="1053515"/>
                    <a:ext cx="171704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75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rPr>
                      <a:t>Word-level Representation</a:t>
                    </a:r>
                    <a:endParaRPr kumimoji="0" lang="zh-TW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25AA039-706C-4850-A286-7BF27E6A93FF}"/>
                  </a:ext>
                </a:extLst>
              </p:cNvPr>
              <p:cNvSpPr txBox="1"/>
              <p:nvPr/>
            </p:nvSpPr>
            <p:spPr>
              <a:xfrm>
                <a:off x="10046280" y="1605280"/>
                <a:ext cx="222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Row/Col Avg Pooling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sp>
        <p:nvSpPr>
          <p:cNvPr id="15" name="標題 1">
            <a:extLst>
              <a:ext uri="{FF2B5EF4-FFF2-40B4-BE49-F238E27FC236}">
                <a16:creationId xmlns:a16="http://schemas.microsoft.com/office/drawing/2014/main" id="{505B279B-45E4-4F95-9611-485D94D69109}"/>
              </a:ext>
            </a:extLst>
          </p:cNvPr>
          <p:cNvSpPr txBox="1">
            <a:spLocks/>
          </p:cNvSpPr>
          <p:nvPr/>
        </p:nvSpPr>
        <p:spPr bwMode="gray">
          <a:xfrm>
            <a:off x="1134749" y="253866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1200" cap="all" spc="0" normalizeH="0" baseline="0" noProof="0">
                <a:ln>
                  <a:noFill/>
                </a:ln>
                <a:solidFill>
                  <a:srgbClr val="0A8CA6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FRAMEWORK</a:t>
            </a:r>
            <a:endParaRPr kumimoji="0" lang="zh-TW" altLang="en-US" sz="5000" b="0" i="0" u="none" strike="noStrike" kern="1200" cap="all" spc="0" normalizeH="0" baseline="0" noProof="0" dirty="0">
              <a:ln>
                <a:noFill/>
              </a:ln>
              <a:solidFill>
                <a:srgbClr val="0A8CA6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16" name="投影片編號版面配置區 3">
            <a:extLst>
              <a:ext uri="{FF2B5EF4-FFF2-40B4-BE49-F238E27FC236}">
                <a16:creationId xmlns:a16="http://schemas.microsoft.com/office/drawing/2014/main" id="{CDA64556-1C19-4FC5-9A55-C3A60E9F99FE}"/>
              </a:ext>
            </a:extLst>
          </p:cNvPr>
          <p:cNvSpPr txBox="1">
            <a:spLocks/>
          </p:cNvSpPr>
          <p:nvPr/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8526B8ED-883B-4996-A02B-AF399661D424}"/>
              </a:ext>
            </a:extLst>
          </p:cNvPr>
          <p:cNvGrpSpPr/>
          <p:nvPr/>
        </p:nvGrpSpPr>
        <p:grpSpPr>
          <a:xfrm>
            <a:off x="4500000" y="72000"/>
            <a:ext cx="6840000" cy="6480000"/>
            <a:chOff x="5217160" y="81280"/>
            <a:chExt cx="7056120" cy="685800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F91D291-3EAE-40FF-BF96-983211DC3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223" b="56148"/>
            <a:stretch/>
          </p:blipFill>
          <p:spPr>
            <a:xfrm>
              <a:off x="6553740" y="1605280"/>
              <a:ext cx="5147460" cy="1483360"/>
            </a:xfrm>
            <a:prstGeom prst="rect">
              <a:avLst/>
            </a:prstGeom>
          </p:spPr>
        </p:pic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BEFEBBEA-51E5-4426-905E-8BEAB467BA68}"/>
                </a:ext>
              </a:extLst>
            </p:cNvPr>
            <p:cNvGrpSpPr/>
            <p:nvPr/>
          </p:nvGrpSpPr>
          <p:grpSpPr>
            <a:xfrm>
              <a:off x="5217160" y="81280"/>
              <a:ext cx="7056120" cy="6858000"/>
              <a:chOff x="5217160" y="81280"/>
              <a:chExt cx="7056120" cy="685800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1A0BB3-F93D-4455-90C1-FF6CA859DEE6}"/>
                  </a:ext>
                </a:extLst>
              </p:cNvPr>
              <p:cNvSpPr/>
              <p:nvPr/>
            </p:nvSpPr>
            <p:spPr>
              <a:xfrm>
                <a:off x="6553200" y="81280"/>
                <a:ext cx="5148000" cy="6858000"/>
              </a:xfrm>
              <a:prstGeom prst="rect">
                <a:avLst/>
              </a:prstGeom>
              <a:blipFill dpi="0" rotWithShape="1">
                <a:blip r:embed="rId3">
                  <a:alphaModFix amt="3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F60F02E-B496-41A1-BB53-57755E8C02C8}"/>
                  </a:ext>
                </a:extLst>
              </p:cNvPr>
              <p:cNvSpPr txBox="1"/>
              <p:nvPr/>
            </p:nvSpPr>
            <p:spPr>
              <a:xfrm>
                <a:off x="5217160" y="2946400"/>
                <a:ext cx="1717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Review-level Representation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E4B9313-DC09-44DD-8BE6-A968B35C461C}"/>
                  </a:ext>
                </a:extLst>
              </p:cNvPr>
              <p:cNvSpPr txBox="1"/>
              <p:nvPr/>
            </p:nvSpPr>
            <p:spPr>
              <a:xfrm>
                <a:off x="5908040" y="1053515"/>
                <a:ext cx="1717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Word-level Representation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2373FAE9-9620-480B-BAAD-0AC0221F83DE}"/>
                  </a:ext>
                </a:extLst>
              </p:cNvPr>
              <p:cNvSpPr txBox="1"/>
              <p:nvPr/>
            </p:nvSpPr>
            <p:spPr>
              <a:xfrm>
                <a:off x="10046280" y="1605280"/>
                <a:ext cx="222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Row/Col Avg Pooling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2ED158D-5866-4439-A271-03799177F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55" t="19111" r="76018" b="77778"/>
            <a:stretch/>
          </p:blipFill>
          <p:spPr>
            <a:xfrm>
              <a:off x="7498932" y="1396816"/>
              <a:ext cx="284500" cy="213361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A94717F-B34C-488C-BFAB-8A473450F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205" t="19111" r="40590" b="77777"/>
            <a:stretch/>
          </p:blipFill>
          <p:spPr>
            <a:xfrm>
              <a:off x="9233880" y="1391920"/>
              <a:ext cx="370840" cy="213360"/>
            </a:xfrm>
            <a:prstGeom prst="rect">
              <a:avLst/>
            </a:prstGeom>
          </p:spPr>
        </p:pic>
      </p:grpSp>
      <p:sp>
        <p:nvSpPr>
          <p:cNvPr id="11" name="標題 1">
            <a:extLst>
              <a:ext uri="{FF2B5EF4-FFF2-40B4-BE49-F238E27FC236}">
                <a16:creationId xmlns:a16="http://schemas.microsoft.com/office/drawing/2014/main" id="{C9D05E9A-D5C8-4A6C-B571-4E70D919FEFE}"/>
              </a:ext>
            </a:extLst>
          </p:cNvPr>
          <p:cNvSpPr txBox="1">
            <a:spLocks/>
          </p:cNvSpPr>
          <p:nvPr/>
        </p:nvSpPr>
        <p:spPr bwMode="gray">
          <a:xfrm>
            <a:off x="1134749" y="253866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1200" cap="all" spc="0" normalizeH="0" baseline="0" noProof="0">
                <a:ln>
                  <a:noFill/>
                </a:ln>
                <a:solidFill>
                  <a:srgbClr val="0A8CA6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FRAMEWORK</a:t>
            </a:r>
            <a:endParaRPr kumimoji="0" lang="zh-TW" altLang="en-US" sz="5000" b="0" i="0" u="none" strike="noStrike" kern="1200" cap="all" spc="0" normalizeH="0" baseline="0" noProof="0" dirty="0">
              <a:ln>
                <a:noFill/>
              </a:ln>
              <a:solidFill>
                <a:srgbClr val="0A8CA6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12" name="投影片編號版面配置區 3">
            <a:extLst>
              <a:ext uri="{FF2B5EF4-FFF2-40B4-BE49-F238E27FC236}">
                <a16:creationId xmlns:a16="http://schemas.microsoft.com/office/drawing/2014/main" id="{820F8312-F738-4338-99BB-AA690BF8AD15}"/>
              </a:ext>
            </a:extLst>
          </p:cNvPr>
          <p:cNvSpPr txBox="1">
            <a:spLocks/>
          </p:cNvSpPr>
          <p:nvPr/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88748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980</Words>
  <Application>Microsoft Office PowerPoint</Application>
  <PresentationFormat>寬螢幕</PresentationFormat>
  <Paragraphs>453</Paragraphs>
  <Slides>31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31</vt:i4>
      </vt:variant>
    </vt:vector>
  </HeadingPairs>
  <TitlesOfParts>
    <vt:vector size="43" baseType="lpstr">
      <vt:lpstr>新細明體</vt:lpstr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Wingdings 3</vt:lpstr>
      <vt:lpstr>Office Theme</vt:lpstr>
      <vt:lpstr>離子會議室</vt:lpstr>
      <vt:lpstr>1_Office Theme</vt:lpstr>
      <vt:lpstr>Multi-Pointer Co-Attention Networks for Recommendation</vt:lpstr>
      <vt:lpstr>Outline</vt:lpstr>
      <vt:lpstr>Introduction</vt:lpstr>
      <vt:lpstr>Introduction</vt:lpstr>
      <vt:lpstr>Introduction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黃劭崴</dc:creator>
  <cp:lastModifiedBy>劭崴 黃</cp:lastModifiedBy>
  <cp:revision>146</cp:revision>
  <dcterms:created xsi:type="dcterms:W3CDTF">2018-11-14T08:12:39Z</dcterms:created>
  <dcterms:modified xsi:type="dcterms:W3CDTF">2019-04-15T08:25:22Z</dcterms:modified>
</cp:coreProperties>
</file>